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12.xml" ContentType="application/vnd.openxmlformats-officedocument.drawingml.chart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91" r:id="rId2"/>
    <p:sldId id="315" r:id="rId3"/>
    <p:sldId id="297" r:id="rId4"/>
    <p:sldId id="298" r:id="rId5"/>
    <p:sldId id="299" r:id="rId6"/>
    <p:sldId id="300" r:id="rId7"/>
    <p:sldId id="301" r:id="rId8"/>
    <p:sldId id="302" r:id="rId9"/>
    <p:sldId id="309" r:id="rId10"/>
    <p:sldId id="267" r:id="rId11"/>
    <p:sldId id="296" r:id="rId12"/>
    <p:sldId id="283" r:id="rId13"/>
    <p:sldId id="294" r:id="rId14"/>
    <p:sldId id="271" r:id="rId15"/>
    <p:sldId id="303" r:id="rId16"/>
    <p:sldId id="274" r:id="rId17"/>
    <p:sldId id="304" r:id="rId18"/>
    <p:sldId id="280" r:id="rId19"/>
    <p:sldId id="305" r:id="rId20"/>
    <p:sldId id="308" r:id="rId21"/>
    <p:sldId id="269" r:id="rId22"/>
    <p:sldId id="306" r:id="rId23"/>
    <p:sldId id="307" r:id="rId24"/>
    <p:sldId id="293" r:id="rId25"/>
    <p:sldId id="287" r:id="rId26"/>
    <p:sldId id="288" r:id="rId27"/>
    <p:sldId id="289" r:id="rId28"/>
    <p:sldId id="281" r:id="rId29"/>
  </p:sldIdLst>
  <p:sldSz cx="9144000" cy="6858000" type="screen4x3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69" d="100"/>
          <a:sy n="69" d="100"/>
        </p:scale>
        <p:origin x="-1602" y="-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9\Vicepresidencia%20Tecnica\Coordinacion%20Sectorial\2.%20Alin_Estratg\Macro\Observatorio\Resultados\A&#209;O%202013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9\Vicepresidencia%20Tecnica\Coordinacion%20Sectorial\2.%20Alin_Estratg\Macro\Observatorio\Resultados\A&#209;O%202013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PROCESOS%20LOCALIDADES\ANALISIS%20RESULTADO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PROCESOS%20LOCALIDADES\ANALISIS%20RESULTAD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9\Vicepresidencia%20Tecnica\Coordinacion%20Sectorial\2.%20Alin_Estratg\Macro\Observatorio\Resultados\A&#209;O%202013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9\Vicepresidencia%20Tecnica\Coordinacion%20Sectorial\2.%20Alin_Estratg\Macro\Observatorio\Resultados\A&#209;O%202013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9\Vicepresidencia%20Tecnica\Coordinacion%20Sectorial\2.%20Alin_Estratg\Macro\Observatorio\Resultados\A&#209;O%202013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9\Vicepresidencia%20Tecnica\Coordinacion%20Sectorial\2.%20Alin_Estratg\Macro\Observatorio\Resultados\A&#209;O%202013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9\Vicepresidencia%20Tecnica\Coordinacion%20Sectorial\2.%20Alin_Estratg\Macro\Observatorio\Resultados\A&#209;O%202013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9\Vicepresidencia%20Tecnica\Coordinacion%20Sectorial\2.%20Alin_Estratg\Macro\Observatorio\Resultados\A&#209;O%202013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9\Vicepresidencia%20Tecnica\Coordinacion%20Sectorial\2.%20Alin_Estratg\Macro\Observatorio\Resultados\A&#209;O%202013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9\Vicepresidencia%20Tecnica\Coordinacion%20Sectorial\2.%20Alin_Estratg\Macro\Observatorio\Resultados\A&#209;O%20201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24910720565137"/>
          <c:y val="0.20062526010887113"/>
          <c:w val="0.72839142860593376"/>
          <c:h val="0.69459162213602788"/>
        </c:manualLayout>
      </c:layout>
      <c:pie3D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5.3987877591614816E-2"/>
                  <c:y val="-6.599007831521544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1564602919654932"/>
                  <c:y val="1.154744576402998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5889503666075211"/>
                  <c:y val="-5.1144458309081431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rgbClr val="FF0000"/>
                        </a:solidFill>
                      </a:rPr>
                      <a:t>TRANSPORTE </a:t>
                    </a:r>
                    <a:endParaRPr lang="en-US" sz="1200" b="1" dirty="0" smtClean="0">
                      <a:solidFill>
                        <a:srgbClr val="FF0000"/>
                      </a:solidFill>
                    </a:endParaRPr>
                  </a:p>
                  <a:p>
                    <a:r>
                      <a:rPr lang="en-US" sz="1200" b="1" dirty="0" smtClean="0">
                        <a:solidFill>
                          <a:srgbClr val="FF0000"/>
                        </a:solidFill>
                      </a:rPr>
                      <a:t>(</a:t>
                    </a:r>
                    <a:r>
                      <a:rPr lang="en-US" sz="1200" b="1" dirty="0">
                        <a:solidFill>
                          <a:srgbClr val="FF0000"/>
                        </a:solidFill>
                      </a:rPr>
                      <a:t>VÍAS, TRANSPORTE MASIVO, FÉRREO, ETC)
</a:t>
                    </a:r>
                    <a:r>
                      <a:rPr lang="en-US" sz="1800" b="1" dirty="0">
                        <a:solidFill>
                          <a:srgbClr val="FF0000"/>
                        </a:solidFill>
                      </a:rPr>
                      <a:t>72%</a:t>
                    </a:r>
                    <a:endParaRPr lang="en-US" sz="1800" dirty="0">
                      <a:solidFill>
                        <a:srgbClr val="FF000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158597687137332"/>
                      <c:h val="0.2176783563213786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9.4309955660517891E-2"/>
                  <c:y val="3.1204159989756319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70854881617359E-2"/>
                  <c:y val="-7.6897529276408083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/>
                      <a:t>HIDROCARBUROS
1%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7.7712002693834228E-2"/>
                  <c:y val="-8.504336535100132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s-CO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'[AÑO 2013.xls]conclusiones entidades'!$D$63:$I$63</c:f>
              <c:strCache>
                <c:ptCount val="6"/>
                <c:pt idx="0">
                  <c:v>AGUA POTABLE Y SANEAMIENTO</c:v>
                </c:pt>
                <c:pt idx="1">
                  <c:v>ENERGIA</c:v>
                </c:pt>
                <c:pt idx="2">
                  <c:v>TRANSPORTE (VÍAS, TRANSPORTE MASIVO, FÉRREO, ETC)</c:v>
                </c:pt>
                <c:pt idx="3">
                  <c:v>ADQUISICIÓN DE MAQUINARIA</c:v>
                </c:pt>
                <c:pt idx="4">
                  <c:v>HIDROCARBUROS</c:v>
                </c:pt>
                <c:pt idx="5">
                  <c:v>CONSTRUCCIÓN DE EDIFICACIONES</c:v>
                </c:pt>
              </c:strCache>
            </c:strRef>
          </c:cat>
          <c:val>
            <c:numRef>
              <c:f>'[AÑO 2013.xls]conclusiones entidades'!$D$67:$I$67</c:f>
              <c:numCache>
                <c:formatCode>0%</c:formatCode>
                <c:ptCount val="6"/>
                <c:pt idx="0">
                  <c:v>6.6666666666666666E-2</c:v>
                </c:pt>
                <c:pt idx="1">
                  <c:v>6.8965517241379309E-3</c:v>
                </c:pt>
                <c:pt idx="2">
                  <c:v>0.71609195402298853</c:v>
                </c:pt>
                <c:pt idx="3">
                  <c:v>0.16206896551724137</c:v>
                </c:pt>
                <c:pt idx="4">
                  <c:v>5.7471264367816091E-3</c:v>
                </c:pt>
                <c:pt idx="5">
                  <c:v>4.2528735632183907E-2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89151333248969"/>
          <c:y val="0.19352650145049008"/>
          <c:w val="0.67049120190530753"/>
          <c:h val="0.65723765775641652"/>
        </c:manualLayout>
      </c:layout>
      <c:pie3D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>
                <c:manualLayout>
                  <c:x val="2.6651137357830271E-2"/>
                  <c:y val="-4.3252566863034449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FF0000"/>
                        </a:solidFill>
                      </a:defRPr>
                    </a:pPr>
                    <a:r>
                      <a:rPr lang="es-CO" sz="1200">
                        <a:solidFill>
                          <a:srgbClr val="FF0000"/>
                        </a:solidFill>
                      </a:rPr>
                      <a:t>ACREDITACIÓN POR MAYOR</a:t>
                    </a:r>
                  </a:p>
                  <a:p>
                    <a:pPr>
                      <a:defRPr sz="1200">
                        <a:solidFill>
                          <a:srgbClr val="FF0000"/>
                        </a:solidFill>
                      </a:defRPr>
                    </a:pPr>
                    <a:r>
                      <a:rPr lang="es-CO" sz="1200">
                        <a:solidFill>
                          <a:srgbClr val="FF0000"/>
                        </a:solidFill>
                      </a:rPr>
                      <a:t> FACTURACIÓN</a:t>
                    </a:r>
                  </a:p>
                  <a:p>
                    <a:pPr>
                      <a:defRPr sz="1200">
                        <a:solidFill>
                          <a:srgbClr val="FF0000"/>
                        </a:solidFill>
                      </a:defRPr>
                    </a:pPr>
                    <a:r>
                      <a:rPr lang="es-CO" sz="1200">
                        <a:solidFill>
                          <a:srgbClr val="FF0000"/>
                        </a:solidFill>
                      </a:rPr>
                      <a:t>64%</a:t>
                    </a:r>
                    <a:endParaRPr lang="es-CO">
                      <a:solidFill>
                        <a:srgbClr val="FF0000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675591132027471E-2"/>
                  <c:y val="0.1029377844221882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4.1371871225760241E-2"/>
                  <c:y val="-3.5259583384206926E-3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rgbClr val="FF0000"/>
                      </a:solidFill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3731002998105091"/>
                  <c:y val="-1.956621308457714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delete val="1"/>
            </c:dLbl>
            <c:dLbl>
              <c:idx val="5"/>
              <c:layout>
                <c:manualLayout>
                  <c:x val="5.627321499236863E-3"/>
                  <c:y val="-6.257473688469086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6.7914419684956109E-2"/>
                  <c:y val="-3.30681018282914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s-CO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'[AÑO 2013.xls]conclusiones entidades'!$B$265:$F$265</c:f>
              <c:strCache>
                <c:ptCount val="4"/>
                <c:pt idx="0">
                  <c:v>ACREDITACIÓN POR MAYOR FACTURACIÓN</c:v>
                </c:pt>
                <c:pt idx="1">
                  <c:v>DESPROPORCIONALIDAD CON RELACIÓN AL OBJETO A CONTRATAR</c:v>
                </c:pt>
                <c:pt idx="2">
                  <c:v>LIMITACIÓN DE AÑOS</c:v>
                </c:pt>
                <c:pt idx="3">
                  <c:v>SUBCONTRATOS NO VÁLIDOS</c:v>
                </c:pt>
              </c:strCache>
            </c:strRef>
          </c:cat>
          <c:val>
            <c:numRef>
              <c:f>'[AÑO 2013.xls]conclusiones entidades'!$B$268:$F$268</c:f>
              <c:numCache>
                <c:formatCode>0%</c:formatCode>
                <c:ptCount val="5"/>
                <c:pt idx="0">
                  <c:v>0.6428571428571429</c:v>
                </c:pt>
                <c:pt idx="1">
                  <c:v>0.1357142857142857</c:v>
                </c:pt>
                <c:pt idx="2">
                  <c:v>0.21071428571428572</c:v>
                </c:pt>
                <c:pt idx="3">
                  <c:v>1.0714285714285714E-2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4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s-CO" sz="2400" dirty="0" smtClean="0">
                <a:solidFill>
                  <a:srgbClr val="FF0000"/>
                </a:solidFill>
              </a:rPr>
              <a:t>LICITACIÓN PÚBLICA</a:t>
            </a:r>
            <a:endParaRPr lang="es-CO" sz="2400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37570883398359456"/>
          <c:y val="1.824515158037995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968055080071513"/>
          <c:y val="0.37044108675604737"/>
          <c:w val="0.66778028833352354"/>
          <c:h val="0.55779787588470942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4721457643881472"/>
                  <c:y val="-4.8683833439738949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/>
                      <a:t>PLAZO INSUFICIENTE
2%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0794400699912508E-2"/>
                  <c:y val="1.7607717954174647E-2"/>
                </c:manualLayout>
              </c:layout>
              <c:tx>
                <c:rich>
                  <a:bodyPr/>
                  <a:lstStyle/>
                  <a:p>
                    <a:r>
                      <a:rPr lang="es-MX" sz="1200" b="1" dirty="0">
                        <a:solidFill>
                          <a:srgbClr val="FF0000"/>
                        </a:solidFill>
                      </a:rPr>
                      <a:t>ACREDITACIÓN DE LA EXPERIENCIA
26%</a:t>
                    </a:r>
                    <a:endParaRPr lang="es-MX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75803139286484E-2"/>
                  <c:y val="1.4756084545129333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rgbClr val="FF0000"/>
                        </a:solidFill>
                      </a:rPr>
                      <a:t>REQUISITOS FINANCIEROS
26%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4615923009623797E-2"/>
                  <c:y val="3.1113002766546074E-2"/>
                </c:manualLayout>
              </c:layout>
              <c:tx>
                <c:rich>
                  <a:bodyPr/>
                  <a:lstStyle/>
                  <a:p>
                    <a:r>
                      <a:rPr lang="es-MX" sz="1200" b="1" dirty="0"/>
                      <a:t>MEDICIÓN DE LA CAPACIDAD RESIDUAL
15%</a:t>
                    </a:r>
                    <a:endParaRPr lang="es-MX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7145333897483005E-2"/>
                  <c:y val="5.0992776152991734E-2"/>
                </c:manualLayout>
              </c:layout>
              <c:tx>
                <c:rich>
                  <a:bodyPr/>
                  <a:lstStyle/>
                  <a:p>
                    <a:r>
                      <a:rPr lang="es-MX" sz="1200" b="1" dirty="0">
                        <a:solidFill>
                          <a:srgbClr val="FF0000"/>
                        </a:solidFill>
                      </a:rPr>
                      <a:t>MÉTODO</a:t>
                    </a:r>
                    <a:r>
                      <a:rPr lang="es-MX" sz="1200" b="1" baseline="0" dirty="0">
                        <a:solidFill>
                          <a:srgbClr val="FF0000"/>
                        </a:solidFill>
                      </a:rPr>
                      <a:t> DE CALIFICACIÓN: </a:t>
                    </a:r>
                    <a:r>
                      <a:rPr lang="es-MX" sz="1200" b="1" baseline="0" dirty="0" smtClean="0">
                        <a:solidFill>
                          <a:srgbClr val="FF0000"/>
                        </a:solidFill>
                      </a:rPr>
                      <a:t>PROPUESTA </a:t>
                    </a:r>
                    <a:r>
                      <a:rPr lang="es-MX" sz="1200" b="1" baseline="0" dirty="0">
                        <a:solidFill>
                          <a:srgbClr val="FF0000"/>
                        </a:solidFill>
                      </a:rPr>
                      <a:t>ECONÓMICA</a:t>
                    </a:r>
                    <a:r>
                      <a:rPr lang="es-MX" sz="1200" b="1" dirty="0">
                        <a:solidFill>
                          <a:srgbClr val="FF0000"/>
                        </a:solidFill>
                      </a:rPr>
                      <a:t>
26%</a:t>
                    </a:r>
                    <a:endParaRPr lang="es-MX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0084505491859388"/>
                  <c:y val="-2.0250799267800434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/>
                      <a:t>EXIGENCIA CUPO DE CRÉDITO
1%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7578835254288868E-2"/>
                  <c:y val="-9.2166560261048455E-2"/>
                </c:manualLayout>
              </c:layout>
              <c:tx>
                <c:rich>
                  <a:bodyPr/>
                  <a:lstStyle/>
                  <a:p>
                    <a:r>
                      <a:rPr lang="es-MX" sz="1200" b="1" dirty="0"/>
                      <a:t>CALIFICACIÓN DEL PLAN DE CALIDAD
4%</a:t>
                    </a:r>
                    <a:endParaRPr lang="es-MX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s-CO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Hoja1!$A$5:$A$11</c:f>
              <c:strCache>
                <c:ptCount val="7"/>
                <c:pt idx="0">
                  <c:v>PLAZO</c:v>
                </c:pt>
                <c:pt idx="1">
                  <c:v>EXPERIENCIA</c:v>
                </c:pt>
                <c:pt idx="2">
                  <c:v>REQ FINANCIEROS</c:v>
                </c:pt>
                <c:pt idx="3">
                  <c:v>CAPACIDAD RESIDUAL</c:v>
                </c:pt>
                <c:pt idx="4">
                  <c:v>PONDERACIÓN</c:v>
                </c:pt>
                <c:pt idx="5">
                  <c:v>CUPO DE CRÉDITO</c:v>
                </c:pt>
                <c:pt idx="6">
                  <c:v>CALIF PLAN DE CALIDAD</c:v>
                </c:pt>
              </c:strCache>
            </c:strRef>
          </c:cat>
          <c:val>
            <c:numRef>
              <c:f>Hoja1!$Y$5:$Y$11</c:f>
              <c:numCache>
                <c:formatCode>General</c:formatCode>
                <c:ptCount val="7"/>
                <c:pt idx="0">
                  <c:v>2</c:v>
                </c:pt>
                <c:pt idx="1">
                  <c:v>23</c:v>
                </c:pt>
                <c:pt idx="2">
                  <c:v>23</c:v>
                </c:pt>
                <c:pt idx="3">
                  <c:v>13</c:v>
                </c:pt>
                <c:pt idx="4">
                  <c:v>23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solidFill>
                  <a:srgbClr val="FF0000"/>
                </a:solidFill>
              </a:defRPr>
            </a:pPr>
            <a:r>
              <a:rPr lang="es-CO" sz="2400" dirty="0" smtClean="0">
                <a:solidFill>
                  <a:srgbClr val="FF0000"/>
                </a:solidFill>
                <a:effectLst/>
              </a:rPr>
              <a:t>CONCURSO DE MÉRITOS</a:t>
            </a:r>
            <a:endParaRPr lang="es-CO" sz="2400" dirty="0">
              <a:solidFill>
                <a:srgbClr val="FF0000"/>
              </a:solidFill>
              <a:effectLst/>
            </a:endParaRPr>
          </a:p>
        </c:rich>
      </c:tx>
      <c:layout>
        <c:manualLayout>
          <c:xMode val="edge"/>
          <c:yMode val="edge"/>
          <c:x val="0.35001306063647847"/>
          <c:y val="2.99558063745534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285994297844847"/>
          <c:y val="0.35872991931982445"/>
          <c:w val="0.73414727820039449"/>
          <c:h val="0.6227321460129204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5.9467576227860613E-2"/>
                  <c:y val="-4.634598316649203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0195441671485976E-2"/>
                  <c:y val="6.4964884376984056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rgbClr val="FF0000"/>
                        </a:solidFill>
                      </a:rPr>
                      <a:t>ACREDITACIÓN DE EXPERIENCIA
36%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1607277903821328E-2"/>
                  <c:y val="3.9884540616961534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rgbClr val="FF0000"/>
                        </a:solidFill>
                      </a:rPr>
                      <a:t>REQUSITOS FINANCIEROS
40%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9216898735115736E-2"/>
                  <c:y val="-1.2272730247871136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rgbClr val="FF0000"/>
                        </a:solidFill>
                      </a:rPr>
                      <a:t>FACTOR MULTIPLICADOR INADECUADO
13%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07036196746593E-2"/>
                  <c:y val="-7.8184329203238617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/>
                      <a:t>PLAZO INSUFICIENTE
3%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8.9929684715336508E-2"/>
                  <c:y val="-4.9755952610234029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/>
                      <a:t>DEDICACIÓN</a:t>
                    </a:r>
                  </a:p>
                  <a:p>
                    <a:r>
                      <a:rPr lang="en-US" sz="1200" b="1" dirty="0"/>
                      <a:t> PROFESIONALES.
4%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7.7235978491506388E-2"/>
                  <c:y val="-9.2858885212166897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/>
                      <a:t>DEDICACIÓN PROFESIONALES
3%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s-CO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Hoja1!$AA$5:$AA$12</c:f>
              <c:strCache>
                <c:ptCount val="8"/>
                <c:pt idx="0">
                  <c:v>CRONOGRAMA</c:v>
                </c:pt>
                <c:pt idx="1">
                  <c:v>EXPERIENCIA</c:v>
                </c:pt>
                <c:pt idx="2">
                  <c:v>REQ FINANCIEROS</c:v>
                </c:pt>
                <c:pt idx="3">
                  <c:v>FACTOR MULTIPLICADOR</c:v>
                </c:pt>
                <c:pt idx="4">
                  <c:v>PLAZO</c:v>
                </c:pt>
                <c:pt idx="7">
                  <c:v>DEDICACIÓN PROF.</c:v>
                </c:pt>
              </c:strCache>
            </c:strRef>
          </c:cat>
          <c:val>
            <c:numRef>
              <c:f>Hoja1!$AN$5:$AN$12</c:f>
              <c:numCache>
                <c:formatCode>General</c:formatCode>
                <c:ptCount val="8"/>
                <c:pt idx="0">
                  <c:v>2</c:v>
                </c:pt>
                <c:pt idx="1">
                  <c:v>11</c:v>
                </c:pt>
                <c:pt idx="2">
                  <c:v>12</c:v>
                </c:pt>
                <c:pt idx="3">
                  <c:v>4</c:v>
                </c:pt>
                <c:pt idx="4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96547245458075"/>
          <c:y val="0.19487156295224312"/>
          <c:w val="0.70443241763193098"/>
          <c:h val="0.68157338175126392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0.17499790090156278"/>
                  <c:y val="5.5981371305378379E-3"/>
                </c:manualLayout>
              </c:layout>
              <c:tx>
                <c:rich>
                  <a:bodyPr/>
                  <a:lstStyle/>
                  <a:p>
                    <a:r>
                      <a:rPr lang="es-MX" sz="900" b="1" dirty="0"/>
                      <a:t>SUBJETIVIDAD EN EVALUACIÓN </a:t>
                    </a:r>
                  </a:p>
                  <a:p>
                    <a:r>
                      <a:rPr lang="es-MX" sz="900" b="1" dirty="0"/>
                      <a:t>METODOLÓGICA
</a:t>
                    </a:r>
                    <a:r>
                      <a:rPr lang="es-MX" sz="1200" b="1" dirty="0"/>
                      <a:t>2%</a:t>
                    </a:r>
                    <a:endParaRPr lang="es-MX" sz="12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3232095564954853E-2"/>
                  <c:y val="3.2677450524974241E-2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TIPO DE EXPERIENCIA 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Acreditación por facturación,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d</a:t>
                    </a: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esproporcionalidad 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con relación al objeto a contratar,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l</a:t>
                    </a: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imitación 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en </a:t>
                    </a: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años,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
</a:t>
                    </a: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no 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se aceptan subcontratos
</a:t>
                    </a:r>
                    <a:r>
                      <a:rPr lang="es-MX" sz="1400" b="1" dirty="0">
                        <a:solidFill>
                          <a:srgbClr val="FF0000"/>
                        </a:solidFill>
                      </a:rPr>
                      <a:t>22%</a:t>
                    </a:r>
                    <a:endParaRPr lang="es-MX" sz="1400" dirty="0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688420323471069E-3"/>
                  <c:y val="1.8466966524331052E-2"/>
                </c:manualLayout>
              </c:layout>
              <c:tx>
                <c:rich>
                  <a:bodyPr/>
                  <a:lstStyle/>
                  <a:p>
                    <a:r>
                      <a:rPr lang="es-MX" sz="900" b="1" dirty="0"/>
                      <a:t>TIEMPO INSUFICIENTE DE </a:t>
                    </a:r>
                  </a:p>
                  <a:p>
                    <a:r>
                      <a:rPr lang="es-MX" sz="900" b="1" dirty="0"/>
                      <a:t>PREPARACIÓN DE LA OFERTA 
</a:t>
                    </a:r>
                    <a:r>
                      <a:rPr lang="es-MX" sz="1200" b="1" dirty="0"/>
                      <a:t>1%</a:t>
                    </a:r>
                    <a:endParaRPr lang="es-MX" sz="12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590787756658515E-2"/>
                  <c:y val="1.7443929296719134E-3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INADECUADA </a:t>
                    </a: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MEDICIÓN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 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DE LA </a:t>
                    </a: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 CAPACIDAD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RESIDUAL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
</a:t>
                    </a:r>
                    <a:r>
                      <a:rPr lang="es-MX" sz="1400" b="1" dirty="0">
                        <a:solidFill>
                          <a:srgbClr val="FF0000"/>
                        </a:solidFill>
                      </a:rPr>
                      <a:t>6%</a:t>
                    </a:r>
                    <a:endParaRPr lang="es-MX" sz="1400" dirty="0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2578773041978468E-2"/>
                  <c:y val="3.4946482702351817E-2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FALTA DE CLARIDAD EN DOCUMENTOS Y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 REQUISITOS JURÍDICOS 
</a:t>
                    </a:r>
                    <a:r>
                      <a:rPr lang="es-MX" sz="1400" b="1" dirty="0">
                        <a:solidFill>
                          <a:srgbClr val="FF0000"/>
                        </a:solidFill>
                      </a:rPr>
                      <a:t>6%</a:t>
                    </a:r>
                    <a:endParaRPr lang="es-MX" sz="1400" dirty="0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6051923823717818E-2"/>
                  <c:y val="0.10782890544508168"/>
                </c:manualLayout>
              </c:layout>
              <c:tx>
                <c:rich>
                  <a:bodyPr/>
                  <a:lstStyle/>
                  <a:p>
                    <a:r>
                      <a:rPr lang="es-MX" sz="900" b="1" dirty="0"/>
                      <a:t>PRESUPUESTO Y PLAZO INSUFICIENTE </a:t>
                    </a:r>
                  </a:p>
                  <a:p>
                    <a:r>
                      <a:rPr lang="es-MX" sz="900" b="1" dirty="0"/>
                      <a:t>O MAL CALCULADO
</a:t>
                    </a:r>
                    <a:r>
                      <a:rPr lang="es-MX" sz="1200" b="1" dirty="0"/>
                      <a:t>2%</a:t>
                    </a:r>
                    <a:endParaRPr lang="es-MX" sz="12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3058371117105202"/>
                  <c:y val="7.8766049978262559E-2"/>
                </c:manualLayout>
              </c:layout>
              <c:tx>
                <c:rich>
                  <a:bodyPr/>
                  <a:lstStyle/>
                  <a:p>
                    <a:r>
                      <a:rPr lang="es-MX" sz="900" dirty="0"/>
                      <a:t>INCONSISTENTE SOLICITUD Y CALIFICACIÓN DE FORMACIÓN PROFESIONAL CON RELACIÓN </a:t>
                    </a:r>
                    <a:r>
                      <a:rPr lang="es-MX" sz="900" dirty="0" smtClean="0"/>
                      <a:t>AL OBJETO </a:t>
                    </a:r>
                  </a:p>
                  <a:p>
                    <a:r>
                      <a:rPr lang="es-MX" sz="1200" dirty="0" smtClean="0"/>
                      <a:t>1</a:t>
                    </a:r>
                    <a:r>
                      <a:rPr lang="es-MX" sz="1200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4524702890108699E-2"/>
                  <c:y val="-0.15617034565519045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REQUISITOS FINANCIEROS QUE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NO CONSULTAN EL MERCADO
Capital de trabajo,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Capital real,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Cupo 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de crédito,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Endeudamiento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P</a:t>
                    </a: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atrimonio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,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Liquidez</a:t>
                    </a:r>
                    <a:endParaRPr lang="es-MX" sz="900" b="1" dirty="0">
                      <a:solidFill>
                        <a:srgbClr val="FF0000"/>
                      </a:solidFill>
                    </a:endParaRP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1400" b="1" dirty="0">
                        <a:solidFill>
                          <a:srgbClr val="FF0000"/>
                        </a:solidFill>
                      </a:rPr>
                      <a:t>53%</a:t>
                    </a:r>
                    <a:endParaRPr lang="es-MX" sz="1400" dirty="0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0773753922690205"/>
                  <c:y val="3.1869368363378656E-2"/>
                </c:manualLayout>
              </c:layout>
              <c:tx>
                <c:rich>
                  <a:bodyPr/>
                  <a:lstStyle/>
                  <a:p>
                    <a:r>
                      <a:rPr lang="es-MX" sz="900" b="1" dirty="0"/>
                      <a:t>REFERENCIA DE MARCA Y </a:t>
                    </a:r>
                  </a:p>
                  <a:p>
                    <a:r>
                      <a:rPr lang="es-MX" sz="900" b="1" dirty="0"/>
                      <a:t>NO ESPECIFICACIONES TÉCNICAS 
</a:t>
                    </a:r>
                    <a:r>
                      <a:rPr lang="es-MX" sz="1200" b="1" dirty="0"/>
                      <a:t>2%</a:t>
                    </a:r>
                    <a:endParaRPr lang="es-MX" sz="12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2418006153856919E-2"/>
                  <c:y val="-3.9486408139929603E-2"/>
                </c:manualLayout>
              </c:layout>
              <c:tx>
                <c:rich>
                  <a:bodyPr/>
                  <a:lstStyle/>
                  <a:p>
                    <a:r>
                      <a:rPr lang="es-MX" sz="900" b="1" dirty="0"/>
                      <a:t>OTORGA PUNTAJE A QUIEN NO </a:t>
                    </a:r>
                  </a:p>
                  <a:p>
                    <a:r>
                      <a:rPr lang="es-MX" sz="900" b="1" dirty="0"/>
                      <a:t>SOLICITE ANTICIPO
</a:t>
                    </a:r>
                    <a:r>
                      <a:rPr lang="es-MX" sz="1200" b="1" dirty="0"/>
                      <a:t>1%</a:t>
                    </a:r>
                    <a:endParaRPr lang="es-MX" sz="12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.16430332234805151"/>
                  <c:y val="-7.6289320957876994E-2"/>
                </c:manualLayout>
              </c:layout>
              <c:tx>
                <c:rich>
                  <a:bodyPr/>
                  <a:lstStyle/>
                  <a:p>
                    <a:r>
                      <a:rPr lang="es-MX" sz="900" b="1" dirty="0"/>
                      <a:t>FACTOR DE </a:t>
                    </a:r>
                    <a:r>
                      <a:rPr lang="es-MX" sz="900" b="1" dirty="0" smtClean="0"/>
                      <a:t>CALIDAD</a:t>
                    </a:r>
                  </a:p>
                  <a:p>
                    <a:r>
                      <a:rPr lang="es-MX" sz="900" b="1" dirty="0" smtClean="0"/>
                      <a:t>(Incluye</a:t>
                    </a:r>
                    <a:r>
                      <a:rPr lang="es-MX" sz="900" b="1" dirty="0"/>
                      <a:t>: Certificados de calidad </a:t>
                    </a:r>
                  </a:p>
                  <a:p>
                    <a:r>
                      <a:rPr lang="es-MX" sz="900" b="1" dirty="0"/>
                      <a:t>no acordes con el objeto a contratar)
</a:t>
                    </a:r>
                    <a:r>
                      <a:rPr lang="es-MX" sz="1200" b="1" dirty="0"/>
                      <a:t>4%</a:t>
                    </a:r>
                    <a:endParaRPr lang="es-MX" sz="12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s-CO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'[AÑO 2013.xls]conclusiones entidades'!$C$98:$M$98</c:f>
              <c:strCache>
                <c:ptCount val="11"/>
                <c:pt idx="0">
                  <c:v>SUBJETIVIDAD EN EVALUACIÓN METODOLÓGICA</c:v>
                </c:pt>
                <c:pt idx="1">
                  <c:v>TIPO DE EXPERIENCIA  Acreditación por facturación, Desproporcionalidad con relación al objeto a contratar, Limitación en años.
No se aceptan subcontratos</c:v>
                </c:pt>
                <c:pt idx="2">
                  <c:v>TIEMPO INSUFICIENTE DE PREPARACIÓN DE LA OFERTA </c:v>
                </c:pt>
                <c:pt idx="3">
                  <c:v>INADECUADA MEDICIÓN DE LA CAPACIDAD RESIDUAL</c:v>
                </c:pt>
                <c:pt idx="4">
                  <c:v>FALTA DE CLARIDAD EN DOCUMENTOS Y REQUISITOS JURÍDICOS (Incluye: Otros)</c:v>
                </c:pt>
                <c:pt idx="5">
                  <c:v>PRESUPUESTO Y PLAZO INSUFICIENTE O MAL CALCULADO</c:v>
                </c:pt>
                <c:pt idx="6">
                  <c:v>INCONSISTENTE SOLICITUD Y CALIFICACIÓN DE FORMACIÓN PROFESIONAL CON RELACIÓN AL OBJETO</c:v>
                </c:pt>
                <c:pt idx="7">
                  <c:v>REQUISITOS FINANCIEROS QUE NO CONSULTAN EL MERCADO
Capital de trabajo, Capital real, Crecimiento Ebitda, EBITDA, Cupo de crédito, Nivel de endeudamiento, patrimonio, Factor multiplicador, Saturación, Indicador de riesgo.</c:v>
                </c:pt>
                <c:pt idx="8">
                  <c:v>REFERENCIA DE MARCA Y NO ESPECIFICACIONES TÉCNICAS </c:v>
                </c:pt>
                <c:pt idx="9">
                  <c:v>OTORGA PUNTAJE A QUIEN NO SOLICITE ANTICIPO</c:v>
                </c:pt>
                <c:pt idx="10">
                  <c:v>FACTOR DE CALIDAD (Incluye: Certificados de calidad no acordes con el objeto a contratar)</c:v>
                </c:pt>
              </c:strCache>
            </c:strRef>
          </c:cat>
          <c:val>
            <c:numRef>
              <c:f>'[AÑO 2013.xls]conclusiones entidades'!$C$101:$M$101</c:f>
              <c:numCache>
                <c:formatCode>0%</c:formatCode>
                <c:ptCount val="11"/>
                <c:pt idx="0">
                  <c:v>1.9184652278177457E-2</c:v>
                </c:pt>
                <c:pt idx="1">
                  <c:v>0.22062350119904076</c:v>
                </c:pt>
                <c:pt idx="2">
                  <c:v>7.1942446043165471E-3</c:v>
                </c:pt>
                <c:pt idx="3">
                  <c:v>5.7553956834532377E-2</c:v>
                </c:pt>
                <c:pt idx="4">
                  <c:v>5.9952038369304558E-2</c:v>
                </c:pt>
                <c:pt idx="5">
                  <c:v>2.6378896882494004E-2</c:v>
                </c:pt>
                <c:pt idx="6">
                  <c:v>9.5923261390887284E-3</c:v>
                </c:pt>
                <c:pt idx="7">
                  <c:v>0.52757793764988015</c:v>
                </c:pt>
                <c:pt idx="8">
                  <c:v>2.3980815347721823E-2</c:v>
                </c:pt>
                <c:pt idx="9">
                  <c:v>9.5923261390887284E-3</c:v>
                </c:pt>
                <c:pt idx="10">
                  <c:v>3.8369304556354913E-2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314200538564493"/>
          <c:y val="0.19432888597258677"/>
          <c:w val="0.4369825310415244"/>
          <c:h val="0.75474518810148727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'[AÑO 2013.xls]Hoja1'!$B$4:$E$4</c:f>
              <c:strCache>
                <c:ptCount val="4"/>
                <c:pt idx="0">
                  <c:v>REQUISITOS FINANCIEROS QUE NO CONSULTAN EL MERCADO
</c:v>
                </c:pt>
                <c:pt idx="1">
                  <c:v>TIPO DE EXPERIENCIA  </c:v>
                </c:pt>
                <c:pt idx="2">
                  <c:v>INADECUADA MEDICIÓN DE LA CAPACIDAD RESIDUAL</c:v>
                </c:pt>
                <c:pt idx="3">
                  <c:v>FALTA DE CLARIDAD EN DOCUMENTOS Y REQUISITOS JURÍDICOS </c:v>
                </c:pt>
              </c:strCache>
            </c:strRef>
          </c:cat>
          <c:val>
            <c:numRef>
              <c:f>'[AÑO 2013.xls]Hoja1'!$B$7:$E$7</c:f>
              <c:numCache>
                <c:formatCode>0%</c:formatCode>
                <c:ptCount val="4"/>
                <c:pt idx="0">
                  <c:v>0.53</c:v>
                </c:pt>
                <c:pt idx="1">
                  <c:v>0.22</c:v>
                </c:pt>
                <c:pt idx="2">
                  <c:v>0.06</c:v>
                </c:pt>
                <c:pt idx="3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29303680"/>
        <c:axId val="129305216"/>
      </c:barChart>
      <c:catAx>
        <c:axId val="129303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29305216"/>
        <c:crosses val="autoZero"/>
        <c:auto val="1"/>
        <c:lblAlgn val="ctr"/>
        <c:lblOffset val="100"/>
        <c:noMultiLvlLbl val="0"/>
      </c:catAx>
      <c:valAx>
        <c:axId val="12930521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29303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s-C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02544838145232"/>
          <c:y val="0.23180223532248143"/>
          <c:w val="0.64045822397200347"/>
          <c:h val="0.62315791687352273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2.4296041119860019E-2"/>
                  <c:y val="-0.10602967010930263"/>
                </c:manualLayout>
              </c:layout>
              <c:tx>
                <c:rich>
                  <a:bodyPr/>
                  <a:lstStyle/>
                  <a:p>
                    <a:r>
                      <a:rPr lang="es-MX" sz="900" b="1" dirty="0"/>
                      <a:t>NO CORRESPONDENCIA ENTRE </a:t>
                    </a:r>
                    <a:r>
                      <a:rPr lang="es-MX" sz="900" b="1" dirty="0" smtClean="0"/>
                      <a:t>ALCANCE  </a:t>
                    </a:r>
                    <a:r>
                      <a:rPr lang="es-MX" sz="900" b="1" dirty="0"/>
                      <a:t>Y ANTICIPO Y/O FORMA DE PAGO
</a:t>
                    </a:r>
                    <a:r>
                      <a:rPr lang="es-MX" sz="1200" b="1" dirty="0"/>
                      <a:t>1%</a:t>
                    </a:r>
                    <a:endParaRPr lang="es-MX" sz="12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6677602799650043"/>
                  <c:y val="-7.7974352599927452E-2"/>
                </c:manualLayout>
              </c:layout>
              <c:tx>
                <c:rich>
                  <a:bodyPr/>
                  <a:lstStyle/>
                  <a:p>
                    <a:r>
                      <a:rPr lang="es-MX" dirty="0"/>
                      <a:t>CLASIFICACIÓN RUP 
Confusión en la solicitud
</a:t>
                    </a:r>
                    <a:r>
                      <a:rPr lang="es-MX" sz="1200" dirty="0"/>
                      <a:t>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0021970691163615"/>
                  <c:y val="-1.3399016554244611E-3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SUBJETIVIDAD EN EVALUACIÓN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 METODOLÓGICA
</a:t>
                    </a:r>
                    <a:r>
                      <a:rPr lang="es-MX" sz="1400" b="1" dirty="0">
                        <a:solidFill>
                          <a:srgbClr val="FF0000"/>
                        </a:solidFill>
                      </a:rPr>
                      <a:t>13%</a:t>
                    </a:r>
                    <a:endParaRPr lang="es-MX" sz="1400" dirty="0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4066272965879265E-2"/>
                  <c:y val="2.5537932210289452E-2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TIPO DE EXPERIENCIA 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Acreditación por facturación,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d</a:t>
                    </a: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esproporcionalidad 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con relación al objeto a contratar,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l</a:t>
                    </a: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imitación 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en </a:t>
                    </a: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años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,
</a:t>
                    </a: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no 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se aceptan subcontratos
</a:t>
                    </a:r>
                    <a:r>
                      <a:rPr lang="es-MX" sz="1400" b="1" dirty="0">
                        <a:solidFill>
                          <a:srgbClr val="FF0000"/>
                        </a:solidFill>
                      </a:rPr>
                      <a:t>47%</a:t>
                    </a:r>
                    <a:endParaRPr lang="es-MX" sz="1400" dirty="0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1721347331583554E-3"/>
                  <c:y val="9.2569817213079664E-2"/>
                </c:manualLayout>
              </c:layout>
              <c:tx>
                <c:rich>
                  <a:bodyPr/>
                  <a:lstStyle/>
                  <a:p>
                    <a:r>
                      <a:rPr lang="es-MX" sz="900" b="1" dirty="0"/>
                      <a:t>TIEMPO INSUFICIENTE DE </a:t>
                    </a:r>
                  </a:p>
                  <a:p>
                    <a:r>
                      <a:rPr lang="es-MX" sz="900" b="1" dirty="0"/>
                      <a:t>PREPARACIÓN DE LA OFERTA 
</a:t>
                    </a:r>
                    <a:r>
                      <a:rPr lang="es-MX" sz="1200" b="1" dirty="0"/>
                      <a:t>2%</a:t>
                    </a:r>
                    <a:endParaRPr lang="es-MX" sz="12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0052821522309714E-2"/>
                  <c:y val="-2.6115126393133455E-2"/>
                </c:manualLayout>
              </c:layout>
              <c:tx>
                <c:rich>
                  <a:bodyPr/>
                  <a:lstStyle/>
                  <a:p>
                    <a:r>
                      <a:rPr lang="es-MX" sz="900" b="1" dirty="0"/>
                      <a:t>PRESUPUESTO Y PLAZO INSUFICIENTE </a:t>
                    </a:r>
                  </a:p>
                  <a:p>
                    <a:r>
                      <a:rPr lang="es-MX" sz="900" b="1" dirty="0"/>
                      <a:t>O MAL CALCULADO
</a:t>
                    </a:r>
                    <a:r>
                      <a:rPr lang="es-MX" sz="1200" b="1" dirty="0"/>
                      <a:t>7%</a:t>
                    </a:r>
                    <a:endParaRPr lang="es-MX" sz="12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8349628171478566E-2"/>
                  <c:y val="2.8521729464542553E-3"/>
                </c:manualLayout>
              </c:layout>
              <c:tx>
                <c:rich>
                  <a:bodyPr/>
                  <a:lstStyle/>
                  <a:p>
                    <a:r>
                      <a:rPr lang="es-MX" sz="900" b="1" dirty="0"/>
                      <a:t>INCONSISTENTE SOLICITUD </a:t>
                    </a:r>
                  </a:p>
                  <a:p>
                    <a:r>
                      <a:rPr lang="es-MX" sz="900" b="1" dirty="0"/>
                      <a:t>Y CALIFICACIÓN  DE FORMACIÓN </a:t>
                    </a:r>
                  </a:p>
                  <a:p>
                    <a:r>
                      <a:rPr lang="es-MX" sz="900" b="1" dirty="0"/>
                      <a:t>PROFESIONAL CON RELACIÓN AL OBJETO
</a:t>
                    </a:r>
                    <a:r>
                      <a:rPr lang="es-MX" sz="1200" b="1" dirty="0"/>
                      <a:t>9%</a:t>
                    </a:r>
                    <a:endParaRPr lang="es-MX" sz="12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2052985564304462"/>
                  <c:y val="-1.6692440746529511E-2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REQUISITOS FINANCIEROS QUE NO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 CONSULTAN EL MERCADO
Capital de trabajo,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Capital real,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Endeudamiento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P</a:t>
                    </a: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atrimonio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, </a:t>
                    </a:r>
                    <a:endParaRPr lang="es-MX" sz="900" b="1" dirty="0" smtClean="0">
                      <a:solidFill>
                        <a:srgbClr val="FF0000"/>
                      </a:solidFill>
                    </a:endParaRP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Liquidez,</a:t>
                    </a:r>
                    <a:endParaRPr lang="es-MX" sz="900" b="1" dirty="0">
                      <a:solidFill>
                        <a:srgbClr val="FF0000"/>
                      </a:solidFill>
                    </a:endParaRP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Factor </a:t>
                    </a: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multiplicador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
</a:t>
                    </a:r>
                    <a:r>
                      <a:rPr lang="es-MX" sz="1400" b="1" dirty="0">
                        <a:solidFill>
                          <a:srgbClr val="FF0000"/>
                        </a:solidFill>
                      </a:rPr>
                      <a:t>19%</a:t>
                    </a:r>
                    <a:endParaRPr lang="es-MX" sz="1400" dirty="0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2203346456692914"/>
                  <c:y val="-6.5455022040030314E-2"/>
                </c:manualLayout>
              </c:layout>
              <c:tx>
                <c:rich>
                  <a:bodyPr/>
                  <a:lstStyle/>
                  <a:p>
                    <a:r>
                      <a:rPr lang="es-MX" sz="900" b="1" dirty="0"/>
                      <a:t>OTROS (Incluye: Matriz de riesgos, </a:t>
                    </a:r>
                  </a:p>
                  <a:p>
                    <a:r>
                      <a:rPr lang="es-MX" sz="900" b="1" dirty="0"/>
                      <a:t>Criterios de desempate)
</a:t>
                    </a:r>
                    <a:r>
                      <a:rPr lang="es-MX" sz="1200" b="1" dirty="0"/>
                      <a:t>1%</a:t>
                    </a:r>
                    <a:endParaRPr lang="es-MX" sz="12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s-CO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'[AÑO 2013.xls]conclusiones entidades'!$B$162:$J$162</c:f>
              <c:strCache>
                <c:ptCount val="9"/>
                <c:pt idx="0">
                  <c:v>NO CORRESPONDENCIA ENTRE ALCANCE Y ANTICIPO Y/O FORMA DE PAGO</c:v>
                </c:pt>
                <c:pt idx="1">
                  <c:v>CLASIFICACIÓN RUP 
Confusión en la solicitud</c:v>
                </c:pt>
                <c:pt idx="2">
                  <c:v>SUBJETIVIDAD EN EVALUACIÓN METODOLÓGICA</c:v>
                </c:pt>
                <c:pt idx="3">
                  <c:v>TIPO DE EXPERIENCIA  Acreditación por facturación, Desproporcionalidad con relación al objeto a contratar, Limitación en años.
No se aceptan subcontratos</c:v>
                </c:pt>
                <c:pt idx="4">
                  <c:v>TIEMPO INSUFICIENTE DE PREPARACIÓN DE LA OFERTA </c:v>
                </c:pt>
                <c:pt idx="5">
                  <c:v>PRESUPUESTO Y PLAZO INSUFICIENTE O MAL CALCULADO</c:v>
                </c:pt>
                <c:pt idx="6">
                  <c:v>INCONSISTENTE SOLICITUD Y CALIFICACIÓN DE FORMACIÓN PROFESIONAL CON RELACIÓN AL OBJETO</c:v>
                </c:pt>
                <c:pt idx="7">
                  <c:v>REQUISITOS FINANCIEROS QUE NO CONSULTAN EL MERCADO
Capital de trabajo, Capital real, Crecimiento Ebitda, EBITDA, Cupo de crédito, Nivel de endeudamiento, patrimonio, Factor multiplicador, Indicador de riesgo.</c:v>
                </c:pt>
                <c:pt idx="8">
                  <c:v>OTROS (Incluye: Matriz de riesgos, Criterios de desempate)</c:v>
                </c:pt>
              </c:strCache>
            </c:strRef>
          </c:cat>
          <c:val>
            <c:numRef>
              <c:f>'[AÑO 2013.xls]conclusiones entidades'!$B$165:$J$165</c:f>
              <c:numCache>
                <c:formatCode>0%</c:formatCode>
                <c:ptCount val="9"/>
                <c:pt idx="0">
                  <c:v>4.9875311720698253E-3</c:v>
                </c:pt>
                <c:pt idx="1">
                  <c:v>9.9750623441396506E-3</c:v>
                </c:pt>
                <c:pt idx="2">
                  <c:v>0.13216957605985039</c:v>
                </c:pt>
                <c:pt idx="3">
                  <c:v>0.46633416458852867</c:v>
                </c:pt>
                <c:pt idx="4">
                  <c:v>1.9950124688279301E-2</c:v>
                </c:pt>
                <c:pt idx="5">
                  <c:v>7.4812967581047385E-2</c:v>
                </c:pt>
                <c:pt idx="6">
                  <c:v>8.7281795511221949E-2</c:v>
                </c:pt>
                <c:pt idx="7">
                  <c:v>0.19451371571072318</c:v>
                </c:pt>
                <c:pt idx="8">
                  <c:v>9.9750623441396506E-3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130577427821521"/>
          <c:y val="0.19432888597258677"/>
          <c:w val="0.49869422572178479"/>
          <c:h val="0.75474518810148727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'[AÑO 2013.xls]Hoja1'!$G$4:$I$4</c:f>
              <c:strCache>
                <c:ptCount val="3"/>
                <c:pt idx="0">
                  <c:v>TIPO DE EXPERIENCIA  </c:v>
                </c:pt>
                <c:pt idx="1">
                  <c:v>REQUISITOS FINANCIEROS QUE NO CONSULTAN EL MERCADO
</c:v>
                </c:pt>
                <c:pt idx="2">
                  <c:v>SUBJETIVIDAD EN EVALUACIÓN METODOLÓGICA</c:v>
                </c:pt>
              </c:strCache>
            </c:strRef>
          </c:cat>
          <c:val>
            <c:numRef>
              <c:f>'[AÑO 2013.xls]Hoja1'!$G$7:$I$7</c:f>
              <c:numCache>
                <c:formatCode>0%</c:formatCode>
                <c:ptCount val="3"/>
                <c:pt idx="0">
                  <c:v>0.47</c:v>
                </c:pt>
                <c:pt idx="1">
                  <c:v>0.19</c:v>
                </c:pt>
                <c:pt idx="2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32677632"/>
        <c:axId val="132679168"/>
      </c:barChart>
      <c:catAx>
        <c:axId val="132677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32679168"/>
        <c:crosses val="autoZero"/>
        <c:auto val="1"/>
        <c:lblAlgn val="ctr"/>
        <c:lblOffset val="100"/>
        <c:noMultiLvlLbl val="0"/>
      </c:catAx>
      <c:valAx>
        <c:axId val="13267916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32677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s-C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330243954793427"/>
          <c:y val="0.21602574287772394"/>
          <c:w val="0.65515501187485825"/>
          <c:h val="0.64090801185113921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0.10006312181181733"/>
                  <c:y val="-7.834951728076657E-2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dirty="0">
                        <a:solidFill>
                          <a:srgbClr val="FF0000"/>
                        </a:solidFill>
                      </a:rPr>
                      <a:t>PRESUPUESTO </a:t>
                    </a:r>
                    <a:r>
                      <a:rPr lang="es-MX" dirty="0" smtClean="0">
                        <a:solidFill>
                          <a:srgbClr val="FF0000"/>
                        </a:solidFill>
                      </a:rPr>
                      <a:t>POR ENCIMA DEL MERCADO</a:t>
                    </a:r>
                    <a:r>
                      <a:rPr lang="es-MX" dirty="0">
                        <a:solidFill>
                          <a:srgbClr val="FF0000"/>
                        </a:solidFill>
                      </a:rPr>
                      <a:t>
</a:t>
                    </a:r>
                    <a:r>
                      <a:rPr lang="es-MX" sz="1400" dirty="0">
                        <a:solidFill>
                          <a:srgbClr val="FF0000"/>
                        </a:solidFill>
                      </a:rPr>
                      <a:t>11%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7857192825665944E-2"/>
                  <c:y val="-1.5553223568853922E-2"/>
                </c:manualLayout>
              </c:layout>
              <c:tx>
                <c:rich>
                  <a:bodyPr/>
                  <a:lstStyle/>
                  <a:p>
                    <a:r>
                      <a:rPr lang="es-MX" sz="900" dirty="0"/>
                      <a:t>FALTA DE CLARIDAD EN DOCUMENTOS Y REQUISITOS JURÍDICOS 
</a:t>
                    </a:r>
                    <a:r>
                      <a:rPr lang="es-MX" sz="1200" dirty="0"/>
                      <a:t>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7323702505447792E-2"/>
                  <c:y val="2.9474861968740503E-2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dirty="0">
                        <a:solidFill>
                          <a:srgbClr val="FF0000"/>
                        </a:solidFill>
                      </a:rPr>
                      <a:t>REFERENCIA DE MARCA </a:t>
                    </a:r>
                    <a:r>
                      <a:rPr lang="es-MX" sz="900" dirty="0" smtClean="0">
                        <a:solidFill>
                          <a:srgbClr val="FF0000"/>
                        </a:solidFill>
                      </a:rPr>
                      <a:t>EN LAS </a:t>
                    </a:r>
                    <a:r>
                      <a:rPr lang="es-MX" sz="900" dirty="0">
                        <a:solidFill>
                          <a:srgbClr val="FF0000"/>
                        </a:solidFill>
                      </a:rPr>
                      <a:t>ESPECIFICACIONES TÉCNICAS 
</a:t>
                    </a:r>
                    <a:r>
                      <a:rPr lang="es-MX" sz="1400" dirty="0">
                        <a:solidFill>
                          <a:srgbClr val="FF0000"/>
                        </a:solidFill>
                      </a:rPr>
                      <a:t>13%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46038464466757911"/>
                  <c:y val="-2.9459959808470992E-3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REQUISITOS FINANCIEROS QUE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 NO CONSULTAN EL </a:t>
                    </a: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MERCADO</a:t>
                    </a:r>
                    <a:endParaRPr lang="es-MX" sz="900" b="1" dirty="0">
                      <a:solidFill>
                        <a:srgbClr val="FF0000"/>
                      </a:solidFill>
                    </a:endParaRP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Liquidez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Endeudamiento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Patrimonio,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Crecimiento EBITDA y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 </a:t>
                    </a: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EBITDA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
</a:t>
                    </a:r>
                    <a:r>
                      <a:rPr lang="es-MX" sz="1400" b="1" dirty="0">
                        <a:solidFill>
                          <a:srgbClr val="FF0000"/>
                        </a:solidFill>
                      </a:rPr>
                      <a:t>53%</a:t>
                    </a:r>
                    <a:endParaRPr lang="es-MX" sz="1400" dirty="0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6129176618901839E-2"/>
                  <c:y val="0.18560942686492984"/>
                </c:manualLayout>
              </c:layout>
              <c:tx>
                <c:rich>
                  <a:bodyPr/>
                  <a:lstStyle/>
                  <a:p>
                    <a:r>
                      <a:rPr lang="es-MX" sz="900" dirty="0"/>
                      <a:t>CLASIFICACIÓN RUP 
Confusión en la solicitud
</a:t>
                    </a:r>
                    <a:r>
                      <a:rPr lang="es-MX" sz="1200" dirty="0"/>
                      <a:t>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9355192543658513E-2"/>
                  <c:y val="4.9750257918131958E-2"/>
                </c:manualLayout>
              </c:layout>
              <c:tx>
                <c:rich>
                  <a:bodyPr/>
                  <a:lstStyle/>
                  <a:p>
                    <a:r>
                      <a:rPr lang="es-MX" sz="900" dirty="0"/>
                      <a:t>INADECUADA MEDICIÓN DE LA CAPACIDAD RESIDUAL
</a:t>
                    </a:r>
                    <a:r>
                      <a:rPr lang="es-MX" sz="1200" dirty="0"/>
                      <a:t>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3101250750290819"/>
                  <c:y val="-3.30177498825448E-2"/>
                </c:manualLayout>
              </c:layout>
              <c:tx>
                <c:rich>
                  <a:bodyPr/>
                  <a:lstStyle/>
                  <a:p>
                    <a:r>
                      <a:rPr lang="en-US" sz="900" dirty="0"/>
                      <a:t>OTROS</a:t>
                    </a:r>
                    <a:r>
                      <a:rPr lang="en-US" sz="1200" dirty="0"/>
                      <a:t>
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9205479646092911E-2"/>
                  <c:y val="-8.8649125212985097E-2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chemeClr val="tx1"/>
                        </a:solidFill>
                      </a:defRPr>
                    </a:pPr>
                    <a:r>
                      <a:rPr lang="es-MX" sz="900" b="1" dirty="0">
                        <a:solidFill>
                          <a:schemeClr val="tx1"/>
                        </a:solidFill>
                      </a:rPr>
                      <a:t>SUBJETIVIDAD EN EVALUACIÓN </a:t>
                    </a:r>
                  </a:p>
                  <a:p>
                    <a:pPr>
                      <a:defRPr sz="900" b="1">
                        <a:solidFill>
                          <a:schemeClr val="tx1"/>
                        </a:solidFill>
                      </a:defRPr>
                    </a:pPr>
                    <a:r>
                      <a:rPr lang="es-MX" sz="900" b="1" dirty="0">
                        <a:solidFill>
                          <a:schemeClr val="tx1"/>
                        </a:solidFill>
                      </a:rPr>
                      <a:t>METODOLÓGICA
(Adjudicación por subasta inversa)
</a:t>
                    </a:r>
                    <a:r>
                      <a:rPr lang="es-MX" sz="1200" b="1" dirty="0">
                        <a:solidFill>
                          <a:schemeClr val="tx1"/>
                        </a:solidFill>
                      </a:rPr>
                      <a:t>7%</a:t>
                    </a:r>
                    <a:endParaRPr lang="es-MX" sz="1200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7693818488936418E-2"/>
                  <c:y val="-0.16797775469956741"/>
                </c:manualLayout>
              </c:layout>
              <c:tx>
                <c:rich>
                  <a:bodyPr/>
                  <a:lstStyle/>
                  <a:p>
                    <a:r>
                      <a:rPr lang="es-MX" sz="900" dirty="0"/>
                      <a:t>TIEMPO INSUFICIENTE DE PREPARACIÓN DE LA OFERTA 
</a:t>
                    </a:r>
                    <a:r>
                      <a:rPr lang="es-MX" sz="1200" dirty="0"/>
                      <a:t>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9.4264413994096824E-2"/>
                  <c:y val="-3.3478508567634561E-2"/>
                </c:manualLayout>
              </c:layout>
              <c:tx>
                <c:rich>
                  <a:bodyPr/>
                  <a:lstStyle/>
                  <a:p>
                    <a:r>
                      <a:rPr lang="es-MX" sz="900" b="1" dirty="0"/>
                      <a:t>TIPO DE EXPERIENCIA </a:t>
                    </a:r>
                  </a:p>
                  <a:p>
                    <a:r>
                      <a:rPr lang="es-MX" sz="900" b="1" dirty="0"/>
                      <a:t> Acreditación por facturación, </a:t>
                    </a:r>
                  </a:p>
                  <a:p>
                    <a:r>
                      <a:rPr lang="es-MX" sz="900" b="1" dirty="0"/>
                      <a:t>Desproporcionalidad con relación al objeto a contratar, </a:t>
                    </a:r>
                  </a:p>
                  <a:p>
                    <a:r>
                      <a:rPr lang="es-MX" sz="900" b="1" dirty="0"/>
                      <a:t>Limitación en años.
</a:t>
                    </a:r>
                    <a:r>
                      <a:rPr lang="es-MX" sz="1200" b="1" dirty="0" smtClean="0"/>
                      <a:t>9</a:t>
                    </a:r>
                    <a:r>
                      <a:rPr lang="es-MX" sz="1200" b="1" dirty="0"/>
                      <a:t>%</a:t>
                    </a:r>
                    <a:endParaRPr lang="es-MX" sz="12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.12119603224535527"/>
                  <c:y val="-9.6406102394354251E-2"/>
                </c:manualLayout>
              </c:layout>
              <c:tx>
                <c:rich>
                  <a:bodyPr/>
                  <a:lstStyle/>
                  <a:p>
                    <a:r>
                      <a:rPr lang="es-MX" dirty="0"/>
                      <a:t>CERTIFICADOS DE CALIDAD NO ACORDES CON EL OBJETO A CONTRATAR
</a:t>
                    </a:r>
                    <a:r>
                      <a:rPr lang="es-MX" sz="1200" dirty="0"/>
                      <a:t>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s-CO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'[AÑO 2013.xls]Maquinaria'!$F$5:$S$5</c:f>
              <c:strCache>
                <c:ptCount val="11"/>
                <c:pt idx="0">
                  <c:v>PRESUPUESTO INSUFICIENTE O MAL CALCULADO</c:v>
                </c:pt>
                <c:pt idx="1">
                  <c:v>FALTA DE CLARIDAD EN DOCUMENTOS Y REQUISITOS JURÍDICOS </c:v>
                </c:pt>
                <c:pt idx="2">
                  <c:v>REFERENCIA DE MARCA Y NO ESPECIFICACIONES TÉCNICAS </c:v>
                </c:pt>
                <c:pt idx="3">
                  <c:v>REQUISITOS FINANCIEROS QUE NO CONSULTAN EL MERCADO (Capital de trabajo, Capital real, Liquidez, Nivel de endeudamiento, Patrimonio, Crecimiento EBITDA y EBITDA) </c:v>
                </c:pt>
                <c:pt idx="4">
                  <c:v>CLASIFICACIÓN RUP 
Confusión en la solicitud</c:v>
                </c:pt>
                <c:pt idx="5">
                  <c:v>INADECUADA MEDICIÓN DE LA CAPACIDAD RESIDUAL</c:v>
                </c:pt>
                <c:pt idx="6">
                  <c:v>OTROS</c:v>
                </c:pt>
                <c:pt idx="7">
                  <c:v>SUBJETIVIDAD EN EVALUACIÓN METODOLÓGICA
(Adjudicación por subasta inversa)</c:v>
                </c:pt>
                <c:pt idx="8">
                  <c:v>TIEMPO INSUFICIENTE DE PREPARACIÓN DE LA OFERTA </c:v>
                </c:pt>
                <c:pt idx="9">
                  <c:v>TIPO DE EXPERIENCIA  Acreditación por facturación, Desproporcionalidad con relación al objeto a contratar, Limitación en años.
</c:v>
                </c:pt>
                <c:pt idx="10">
                  <c:v>CERTIFICADOS DE CALIDAD NO ACORDES CON EL OBJETO A CONTRATAR</c:v>
                </c:pt>
              </c:strCache>
            </c:strRef>
          </c:cat>
          <c:val>
            <c:numRef>
              <c:f>'[AÑO 2013.xls]Maquinaria'!$F$8:$S$8</c:f>
              <c:numCache>
                <c:formatCode>0%</c:formatCode>
                <c:ptCount val="11"/>
                <c:pt idx="0">
                  <c:v>0.11347517730496454</c:v>
                </c:pt>
                <c:pt idx="1">
                  <c:v>1.4184397163120567E-2</c:v>
                </c:pt>
                <c:pt idx="2">
                  <c:v>0.1276595744680851</c:v>
                </c:pt>
                <c:pt idx="3">
                  <c:v>0.53191489361702127</c:v>
                </c:pt>
                <c:pt idx="4">
                  <c:v>7.0921985815602835E-3</c:v>
                </c:pt>
                <c:pt idx="5">
                  <c:v>1.4184397163120567E-2</c:v>
                </c:pt>
                <c:pt idx="6">
                  <c:v>1.4184397163120567E-2</c:v>
                </c:pt>
                <c:pt idx="7">
                  <c:v>7.0921985815602842E-2</c:v>
                </c:pt>
                <c:pt idx="8">
                  <c:v>7.0921985815602835E-3</c:v>
                </c:pt>
                <c:pt idx="9">
                  <c:v>9.2198581560283682E-2</c:v>
                </c:pt>
                <c:pt idx="10">
                  <c:v>7.0921985815602835E-3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572600187566483"/>
          <c:y val="0.24161794656921262"/>
          <c:w val="0.49869422572178479"/>
          <c:h val="0.75474518810148727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'[AÑO 2013.xls]Hoja1'!$B$49:$D$49</c:f>
              <c:strCache>
                <c:ptCount val="3"/>
                <c:pt idx="0">
                  <c:v>REQUISITOS FINANCIEROS QUE NO CONSULTAN EL MERCADO </c:v>
                </c:pt>
                <c:pt idx="1">
                  <c:v>ESPECIFICACIONES TÉCNICAS</c:v>
                </c:pt>
                <c:pt idx="2">
                  <c:v>PRESUPUESTO INSUFICIENTE O MAL CALCULADO</c:v>
                </c:pt>
              </c:strCache>
            </c:strRef>
          </c:cat>
          <c:val>
            <c:numRef>
              <c:f>'[AÑO 2013.xls]Hoja1'!$B$52:$D$52</c:f>
              <c:numCache>
                <c:formatCode>0%</c:formatCode>
                <c:ptCount val="3"/>
                <c:pt idx="0">
                  <c:v>0.53</c:v>
                </c:pt>
                <c:pt idx="1">
                  <c:v>0.13</c:v>
                </c:pt>
                <c:pt idx="2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32796416"/>
        <c:axId val="132797952"/>
      </c:barChart>
      <c:catAx>
        <c:axId val="132796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32797952"/>
        <c:crosses val="autoZero"/>
        <c:auto val="1"/>
        <c:lblAlgn val="ctr"/>
        <c:lblOffset val="100"/>
        <c:noMultiLvlLbl val="0"/>
      </c:catAx>
      <c:valAx>
        <c:axId val="13279795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32796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s-CO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428269903762031"/>
          <c:y val="0.20110921195704728"/>
          <c:w val="0.67705479002624669"/>
          <c:h val="0.66207076807586063"/>
        </c:manualLayout>
      </c:layout>
      <c:pie3D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Lbls>
            <c:dLbl>
              <c:idx val="0"/>
              <c:layout>
                <c:manualLayout>
                  <c:x val="7.5113735783027116E-2"/>
                  <c:y val="-3.8549969272008537E-2"/>
                </c:manualLayout>
              </c:layout>
              <c:tx>
                <c:rich>
                  <a:bodyPr/>
                  <a:lstStyle/>
                  <a:p>
                    <a:pPr>
                      <a:defRPr sz="900" b="1"/>
                    </a:pPr>
                    <a:r>
                      <a:rPr lang="es-MX" sz="900" b="1" dirty="0"/>
                      <a:t>NO CORRESPONDENCIA ENTRE ALCANCE Y ANTICIPO Y/O </a:t>
                    </a:r>
                  </a:p>
                  <a:p>
                    <a:pPr>
                      <a:defRPr sz="900" b="1"/>
                    </a:pPr>
                    <a:r>
                      <a:rPr lang="es-MX" sz="900" b="1" dirty="0"/>
                      <a:t>FORMA DE PAGO (Incluye: Otorga puntaje a quien </a:t>
                    </a:r>
                  </a:p>
                  <a:p>
                    <a:pPr>
                      <a:defRPr sz="900" b="1"/>
                    </a:pPr>
                    <a:r>
                      <a:rPr lang="es-MX" sz="900" b="1" dirty="0"/>
                      <a:t>no solicite anticipo)
</a:t>
                    </a:r>
                    <a:r>
                      <a:rPr lang="es-MX" sz="1200" b="1" dirty="0"/>
                      <a:t>1%</a:t>
                    </a:r>
                    <a:endParaRPr lang="es-MX" sz="1200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1505894575678039"/>
                  <c:y val="-2.5509959793554454E-2"/>
                </c:manualLayout>
              </c:layout>
              <c:tx>
                <c:rich>
                  <a:bodyPr/>
                  <a:lstStyle/>
                  <a:p>
                    <a:pPr>
                      <a:defRPr sz="900" b="1"/>
                    </a:pPr>
                    <a:r>
                      <a:rPr lang="es-MX" sz="900" b="1" dirty="0"/>
                      <a:t>CLASIFICACIÓN RUP</a:t>
                    </a:r>
                  </a:p>
                  <a:p>
                    <a:pPr>
                      <a:defRPr sz="900" b="1"/>
                    </a:pPr>
                    <a:r>
                      <a:rPr lang="es-MX" sz="900" b="1" dirty="0"/>
                      <a:t> Confusión en la solicitud
</a:t>
                    </a:r>
                    <a:r>
                      <a:rPr lang="es-MX" sz="1200" b="1" dirty="0"/>
                      <a:t>1%</a:t>
                    </a:r>
                    <a:endParaRPr lang="es-MX" sz="1200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34167760279965"/>
                  <c:y val="6.1664028234076532E-2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chemeClr val="tx1"/>
                        </a:solidFill>
                      </a:defRPr>
                    </a:pPr>
                    <a:r>
                      <a:rPr lang="es-MX" sz="900" b="1" dirty="0">
                        <a:solidFill>
                          <a:schemeClr val="tx1"/>
                        </a:solidFill>
                      </a:rPr>
                      <a:t>SUBJETIVIDAD EN EVALUACIÓN </a:t>
                    </a:r>
                  </a:p>
                  <a:p>
                    <a:pPr>
                      <a:defRPr sz="900" b="1">
                        <a:solidFill>
                          <a:schemeClr val="tx1"/>
                        </a:solidFill>
                      </a:defRPr>
                    </a:pPr>
                    <a:r>
                      <a:rPr lang="es-MX" sz="900" b="1" dirty="0">
                        <a:solidFill>
                          <a:schemeClr val="tx1"/>
                        </a:solidFill>
                      </a:rPr>
                      <a:t>METODOLÓGICA
</a:t>
                    </a:r>
                    <a:r>
                      <a:rPr lang="es-MX" sz="1400" b="1" dirty="0">
                        <a:solidFill>
                          <a:schemeClr val="tx1"/>
                        </a:solidFill>
                      </a:rPr>
                      <a:t>8%</a:t>
                    </a:r>
                    <a:endParaRPr lang="es-MX" sz="1400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4543191729488729E-2"/>
                  <c:y val="-6.8680676660383896E-2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TIPO DE EXPERIENCIA 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Acreditación por facturación,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Desproporcionalidad con relación al objeto a contratar,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Limitación en años.
No se aceptan subcontratos
</a:t>
                    </a:r>
                    <a:r>
                      <a:rPr lang="es-MX" sz="1400" b="1" dirty="0">
                        <a:solidFill>
                          <a:srgbClr val="FF0000"/>
                        </a:solidFill>
                      </a:rPr>
                      <a:t>32%</a:t>
                    </a:r>
                    <a:endParaRPr lang="es-MX" sz="1400" dirty="0">
                      <a:solidFill>
                        <a:srgbClr val="FF0000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9877952755905516E-2"/>
                  <c:y val="-4.5178503061439272E-2"/>
                </c:manualLayout>
              </c:layout>
              <c:tx>
                <c:rich>
                  <a:bodyPr/>
                  <a:lstStyle/>
                  <a:p>
                    <a:pPr>
                      <a:defRPr sz="900" b="1"/>
                    </a:pPr>
                    <a:r>
                      <a:rPr lang="es-MX" sz="900" b="1" dirty="0"/>
                      <a:t>TIEMPO INSUFICIENTE DE </a:t>
                    </a:r>
                  </a:p>
                  <a:p>
                    <a:pPr>
                      <a:defRPr sz="900" b="1"/>
                    </a:pPr>
                    <a:r>
                      <a:rPr lang="es-MX" sz="900" b="1" dirty="0"/>
                      <a:t>PREPARACIÓN DE LA OFERTA 
</a:t>
                    </a:r>
                    <a:r>
                      <a:rPr lang="es-MX" sz="1200" b="1" dirty="0"/>
                      <a:t>1%</a:t>
                    </a:r>
                    <a:endParaRPr lang="es-MX" sz="1200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977066929133858E-2"/>
                  <c:y val="3.4870120957316349E-2"/>
                </c:manualLayout>
              </c:layout>
              <c:tx>
                <c:rich>
                  <a:bodyPr/>
                  <a:lstStyle/>
                  <a:p>
                    <a:pPr>
                      <a:defRPr sz="900" b="1"/>
                    </a:pPr>
                    <a:r>
                      <a:rPr lang="es-MX" sz="900" b="1" dirty="0"/>
                      <a:t>INADECUADA MEDICIÓN DE LA </a:t>
                    </a:r>
                  </a:p>
                  <a:p>
                    <a:pPr>
                      <a:defRPr sz="900" b="1"/>
                    </a:pPr>
                    <a:r>
                      <a:rPr lang="es-MX" sz="900" b="1" dirty="0"/>
                      <a:t>CAPACIDAD RESIDUAL 
</a:t>
                    </a:r>
                    <a:r>
                      <a:rPr lang="es-MX" sz="1200" b="1" dirty="0"/>
                      <a:t>3%</a:t>
                    </a:r>
                    <a:endParaRPr lang="es-MX" sz="1200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0915840436121291E-2"/>
                  <c:y val="5.2637648481859228E-2"/>
                </c:manualLayout>
              </c:layout>
              <c:tx>
                <c:rich>
                  <a:bodyPr/>
                  <a:lstStyle/>
                  <a:p>
                    <a:pPr>
                      <a:defRPr sz="900" b="1"/>
                    </a:pPr>
                    <a:r>
                      <a:rPr lang="es-MX" sz="900" b="1" dirty="0"/>
                      <a:t>FALTA DE CLARIDAD EN DOCUMENTOS Y</a:t>
                    </a:r>
                  </a:p>
                  <a:p>
                    <a:pPr>
                      <a:defRPr sz="900" b="1"/>
                    </a:pPr>
                    <a:r>
                      <a:rPr lang="es-MX" sz="900" b="1" dirty="0"/>
                      <a:t> REQUISITOS JURÍDICOS
</a:t>
                    </a:r>
                    <a:r>
                      <a:rPr lang="es-MX" sz="1200" b="1" dirty="0"/>
                      <a:t>3%</a:t>
                    </a:r>
                    <a:endParaRPr lang="es-MX" sz="1200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7862642169728783E-2"/>
                  <c:y val="2.0832507942993333E-2"/>
                </c:manualLayout>
              </c:layout>
              <c:tx>
                <c:rich>
                  <a:bodyPr/>
                  <a:lstStyle/>
                  <a:p>
                    <a:pPr>
                      <a:defRPr sz="900" b="1"/>
                    </a:pPr>
                    <a:r>
                      <a:rPr lang="es-MX" sz="900" b="1" dirty="0"/>
                      <a:t>PRESUPUESTO Y PLAZO INSUFICIENTE </a:t>
                    </a:r>
                  </a:p>
                  <a:p>
                    <a:pPr>
                      <a:defRPr sz="900" b="1"/>
                    </a:pPr>
                    <a:r>
                      <a:rPr lang="es-MX" sz="900" b="1" dirty="0"/>
                      <a:t>O MAL CALCULADO
</a:t>
                    </a:r>
                    <a:r>
                      <a:rPr lang="es-MX" sz="1200" b="1" dirty="0"/>
                      <a:t>5%</a:t>
                    </a:r>
                    <a:endParaRPr lang="es-MX" sz="1200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8963910761154854E-2"/>
                  <c:y val="1.1707805998877531E-2"/>
                </c:manualLayout>
              </c:layout>
              <c:tx>
                <c:rich>
                  <a:bodyPr/>
                  <a:lstStyle/>
                  <a:p>
                    <a:pPr>
                      <a:defRPr sz="900" b="1"/>
                    </a:pPr>
                    <a:r>
                      <a:rPr lang="es-MX" sz="900" b="1" dirty="0"/>
                      <a:t>INCONSISTENTE SOLICITUD Y CALIFICACIÓN </a:t>
                    </a:r>
                  </a:p>
                  <a:p>
                    <a:pPr>
                      <a:defRPr sz="900" b="1"/>
                    </a:pPr>
                    <a:r>
                      <a:rPr lang="es-MX" sz="900" b="1" dirty="0"/>
                      <a:t>DE FORMACIÓN PROFESIONAL CON RELACIÓN AL OBJETO
</a:t>
                    </a:r>
                    <a:r>
                      <a:rPr lang="es-MX" sz="1200" b="1" dirty="0"/>
                      <a:t>4%</a:t>
                    </a:r>
                    <a:endParaRPr lang="es-MX" sz="1200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2.7777777777777779E-3"/>
                  <c:y val="0.11017482377642415"/>
                </c:manualLayout>
              </c:layout>
              <c:tx>
                <c:rich>
                  <a:bodyPr/>
                  <a:lstStyle/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REQUISITOS FINANCIEROS QUE NO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CONSULTAN EL MERCADO
Capital de trabajo,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Capital real,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Crecimiento Ebitda,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EBITDA,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Cupo de crédito,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Nivel de endeudamiento,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Patrimonio, </a:t>
                    </a:r>
                  </a:p>
                  <a:p>
                    <a:pPr>
                      <a:defRPr sz="900" b="1">
                        <a:solidFill>
                          <a:srgbClr val="FF0000"/>
                        </a:solidFill>
                      </a:defRPr>
                    </a:pP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Factor </a:t>
                    </a:r>
                    <a:r>
                      <a:rPr lang="es-MX" sz="900" b="1" dirty="0" smtClean="0">
                        <a:solidFill>
                          <a:srgbClr val="FF0000"/>
                        </a:solidFill>
                      </a:rPr>
                      <a:t>multiplicador</a:t>
                    </a:r>
                    <a:r>
                      <a:rPr lang="es-MX" sz="900" b="1" dirty="0">
                        <a:solidFill>
                          <a:srgbClr val="FF0000"/>
                        </a:solidFill>
                      </a:rPr>
                      <a:t>
</a:t>
                    </a:r>
                    <a:r>
                      <a:rPr lang="es-MX" sz="1400" b="1" dirty="0">
                        <a:solidFill>
                          <a:srgbClr val="FF0000"/>
                        </a:solidFill>
                      </a:rPr>
                      <a:t>37%</a:t>
                    </a:r>
                    <a:endParaRPr lang="es-MX" sz="1400" dirty="0">
                      <a:solidFill>
                        <a:srgbClr val="FF0000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0.13221981627296589"/>
                  <c:y val="6.5450527933743952E-2"/>
                </c:manualLayout>
              </c:layout>
              <c:tx>
                <c:rich>
                  <a:bodyPr/>
                  <a:lstStyle/>
                  <a:p>
                    <a:pPr>
                      <a:defRPr sz="900" b="1"/>
                    </a:pPr>
                    <a:r>
                      <a:rPr lang="es-MX" sz="900" b="1" dirty="0"/>
                      <a:t>OTROS (Incluye: Matriz de riesgos, y </a:t>
                    </a:r>
                  </a:p>
                  <a:p>
                    <a:pPr>
                      <a:defRPr sz="900" b="1"/>
                    </a:pPr>
                    <a:r>
                      <a:rPr lang="es-MX" sz="900" b="1" dirty="0"/>
                      <a:t>Criterios de desempate)
</a:t>
                    </a:r>
                    <a:r>
                      <a:rPr lang="es-MX" sz="1200" b="1" dirty="0"/>
                      <a:t>1%</a:t>
                    </a:r>
                    <a:endParaRPr lang="es-MX" sz="1200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0.15693613298337708"/>
                  <c:y val="-3.9357177553713901E-2"/>
                </c:manualLayout>
              </c:layout>
              <c:tx>
                <c:rich>
                  <a:bodyPr/>
                  <a:lstStyle/>
                  <a:p>
                    <a:pPr>
                      <a:defRPr sz="900" b="1"/>
                    </a:pPr>
                    <a:r>
                      <a:rPr lang="es-MX" sz="900" b="1" dirty="0"/>
                      <a:t>REFERENCIA DE MARCA Y</a:t>
                    </a:r>
                  </a:p>
                  <a:p>
                    <a:pPr>
                      <a:defRPr sz="900" b="1"/>
                    </a:pPr>
                    <a:r>
                      <a:rPr lang="es-MX" sz="900" b="1" dirty="0"/>
                      <a:t> NO ESPECIFICACIONES TÉCNICAS 
</a:t>
                    </a:r>
                    <a:r>
                      <a:rPr lang="es-MX" sz="1200" b="1" dirty="0"/>
                      <a:t>2%</a:t>
                    </a:r>
                    <a:endParaRPr lang="es-MX" sz="1200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7.3923775153105858E-2"/>
                  <c:y val="-6.4745276873942756E-2"/>
                </c:manualLayout>
              </c:layout>
              <c:tx>
                <c:rich>
                  <a:bodyPr/>
                  <a:lstStyle/>
                  <a:p>
                    <a:pPr>
                      <a:defRPr sz="900" b="1"/>
                    </a:pPr>
                    <a:r>
                      <a:rPr lang="es-MX" sz="900" b="1" dirty="0"/>
                      <a:t>FACTOR DE CALIDAD (Incluye: Certificados de </a:t>
                    </a:r>
                  </a:p>
                  <a:p>
                    <a:pPr>
                      <a:defRPr sz="900" b="1"/>
                    </a:pPr>
                    <a:r>
                      <a:rPr lang="es-MX" sz="900" b="1" dirty="0"/>
                      <a:t>calidad no acordes con el objeto a contratar)
</a:t>
                    </a:r>
                    <a:r>
                      <a:rPr lang="es-MX" sz="1200" b="1" dirty="0"/>
                      <a:t>2%</a:t>
                    </a:r>
                    <a:endParaRPr lang="es-MX" sz="1200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s-CO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'[AÑO 2013.xls]conclusiones entidades'!$B$5:$N$5</c:f>
              <c:strCache>
                <c:ptCount val="13"/>
                <c:pt idx="0">
                  <c:v>NO CORRESPONDENCIA ENTRE ALCANCE Y ANTICIPO Y/O FORMA DE PAGO (Incluye: Otorga puntaje a quien no solicite anticipo)</c:v>
                </c:pt>
                <c:pt idx="1">
                  <c:v>CLASIFICACIÓN RUP Confusión en la solicitud</c:v>
                </c:pt>
                <c:pt idx="2">
                  <c:v>SUBJETIVIDAD EN EVALUACIÓN METODOLÓGICA</c:v>
                </c:pt>
                <c:pt idx="3">
                  <c:v>TIPO DE EXPERIENCIA  Acreditación por facturación, Desproporcionalidad con relación al objeto a contratar, Limitación en años.
No se aceptan subcontratos</c:v>
                </c:pt>
                <c:pt idx="4">
                  <c:v>TIEMPO INSUFICIENTE DE PREPARACIÓN DE LA OFERTA </c:v>
                </c:pt>
                <c:pt idx="5">
                  <c:v>INADECUADA MEDICIÓN DE LA CAPACIDAD RESIDUAL </c:v>
                </c:pt>
                <c:pt idx="6">
                  <c:v>FALTA DE CLARIDAD EN DOCUMENTOS Y REQUISITOS JURÍDICOS</c:v>
                </c:pt>
                <c:pt idx="7">
                  <c:v>PRESUPUESTO Y PLAZO INSUFICIENTE O MAL CALCULADO</c:v>
                </c:pt>
                <c:pt idx="8">
                  <c:v>INCONSISTENTE SOLICITUD Y CALIFICACIÓN DE FORMACIÓN PROFESIONAL CON RELACIÓN AL OBJETO</c:v>
                </c:pt>
                <c:pt idx="9">
                  <c:v>REQUISITOS FINANCIEROS QUE NO CONSULTAN EL MERCADO
Capital de trabajo, Capital real, Crecimiento Ebitda, EBITDA, Cupo de crédito, Nivel de endeudamiento, patrimonio, Factor multiplicador, Saturación, Indicador de riesgo.</c:v>
                </c:pt>
                <c:pt idx="10">
                  <c:v>OTROS (Incluye: Matriz de riesgos, y Criterios de desempate)</c:v>
                </c:pt>
                <c:pt idx="11">
                  <c:v>REFERENCIA DE MARCA Y NO ESPECIFICACIONES TÉCNICAS </c:v>
                </c:pt>
                <c:pt idx="12">
                  <c:v>FACTOR DE CALIDAD (Incluye: Certificados de calidad no acordes con el objeto a contratar)</c:v>
                </c:pt>
              </c:strCache>
            </c:strRef>
          </c:cat>
          <c:val>
            <c:numRef>
              <c:f>'[AÑO 2013.xls]conclusiones entidades'!$B$8:$N$8</c:f>
              <c:numCache>
                <c:formatCode>0%</c:formatCode>
                <c:ptCount val="13"/>
                <c:pt idx="0">
                  <c:v>6.9124423963133645E-3</c:v>
                </c:pt>
                <c:pt idx="1">
                  <c:v>5.7603686635944703E-3</c:v>
                </c:pt>
                <c:pt idx="2">
                  <c:v>8.0645161290322578E-2</c:v>
                </c:pt>
                <c:pt idx="3">
                  <c:v>0.32258064516129031</c:v>
                </c:pt>
                <c:pt idx="4">
                  <c:v>1.3824884792626729E-2</c:v>
                </c:pt>
                <c:pt idx="5">
                  <c:v>2.880184331797235E-2</c:v>
                </c:pt>
                <c:pt idx="6">
                  <c:v>2.6497695852534562E-2</c:v>
                </c:pt>
                <c:pt idx="7">
                  <c:v>5.5299539170506916E-2</c:v>
                </c:pt>
                <c:pt idx="8">
                  <c:v>4.4930875576036866E-2</c:v>
                </c:pt>
                <c:pt idx="9">
                  <c:v>0.36981566820276496</c:v>
                </c:pt>
                <c:pt idx="10">
                  <c:v>8.0645161290322578E-3</c:v>
                </c:pt>
                <c:pt idx="11">
                  <c:v>2.0737327188940093E-2</c:v>
                </c:pt>
                <c:pt idx="12">
                  <c:v>1.6129032258064516E-2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509981412858681"/>
          <c:y val="0.18756614882599135"/>
          <c:w val="0.66066784594956307"/>
          <c:h val="0.64182583695321072"/>
        </c:manualLayout>
      </c:layout>
      <c:pie3D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Lbls>
            <c:dLbl>
              <c:idx val="0"/>
              <c:layout>
                <c:manualLayout>
                  <c:x val="3.120996557673289E-2"/>
                  <c:y val="-4.6448931562410027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5514509284470282E-2"/>
                  <c:y val="-7.404061773677336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2686159557158161E-2"/>
                  <c:y val="-0.1153019624534214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6724147799282096E-2"/>
                  <c:y val="-3.031700528689875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4651965233317797E-2"/>
                  <c:y val="4.432833018289247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0296154569463863E-2"/>
                  <c:y val="4.88864965011329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8565097587100675E-2"/>
                  <c:y val="1.5181536330216275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4.1273333823926214E-2"/>
                  <c:y val="4.71135702631765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rgbClr val="FF0000"/>
                      </a:solidFill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7.9437453495883104E-2"/>
                  <c:y val="-3.18692754820591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.12896084251150849"/>
                  <c:y val="-9.513947481525063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9.1409146286620793E-2"/>
                  <c:y val="-6.016332219203918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CO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'[AÑO 2013.xls]conclusiones entidades'!$B$221:$L$221</c:f>
              <c:strCache>
                <c:ptCount val="10"/>
                <c:pt idx="0">
                  <c:v>CAPITAL DE TRABAJO</c:v>
                </c:pt>
                <c:pt idx="1">
                  <c:v>CAPITAL REAL</c:v>
                </c:pt>
                <c:pt idx="2">
                  <c:v>CRECIMIENTO EBITDA </c:v>
                </c:pt>
                <c:pt idx="3">
                  <c:v>EBITDA</c:v>
                </c:pt>
                <c:pt idx="4">
                  <c:v>EXIGENCIA DE CUPO DE CRÉDITO</c:v>
                </c:pt>
                <c:pt idx="5">
                  <c:v>FACTOR MULTIPLICADOR</c:v>
                </c:pt>
                <c:pt idx="6">
                  <c:v>LIQUIDEZ</c:v>
                </c:pt>
                <c:pt idx="7">
                  <c:v>NIVEL DE ENDEUDAMIENTO</c:v>
                </c:pt>
                <c:pt idx="8">
                  <c:v>PATRIMONIO</c:v>
                </c:pt>
                <c:pt idx="9">
                  <c:v>INDICADOR DE RIESGO y SATURACIÓN</c:v>
                </c:pt>
              </c:strCache>
            </c:strRef>
          </c:cat>
          <c:val>
            <c:numRef>
              <c:f>'[AÑO 2013.xls]conclusiones entidades'!$B$225:$L$225</c:f>
              <c:numCache>
                <c:formatCode>0%</c:formatCode>
                <c:ptCount val="11"/>
                <c:pt idx="0">
                  <c:v>0.18068535825545171</c:v>
                </c:pt>
                <c:pt idx="1">
                  <c:v>6.5420560747663545E-2</c:v>
                </c:pt>
                <c:pt idx="2">
                  <c:v>0.10280373831775701</c:v>
                </c:pt>
                <c:pt idx="3">
                  <c:v>7.1651090342679122E-2</c:v>
                </c:pt>
                <c:pt idx="4">
                  <c:v>2.4922118380062305E-2</c:v>
                </c:pt>
                <c:pt idx="5">
                  <c:v>0.10903426791277258</c:v>
                </c:pt>
                <c:pt idx="6">
                  <c:v>0.18691588785046728</c:v>
                </c:pt>
                <c:pt idx="7">
                  <c:v>0.16510903426791276</c:v>
                </c:pt>
                <c:pt idx="8">
                  <c:v>8.7227414330218064E-2</c:v>
                </c:pt>
                <c:pt idx="9">
                  <c:v>6.2305295950155761E-3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200"/>
      </a:pPr>
      <a:endParaRPr lang="es-CO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8E4EB9F-CCC5-4D6C-97A2-8C315A7328D6}" type="datetimeFigureOut">
              <a:rPr lang="es-CO" smtClean="0"/>
              <a:t>19/03/2014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3067A1-E36B-411C-8C3E-36A5D7F76A2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45182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067A1-E36B-411C-8C3E-36A5D7F76A2A}" type="slidenum">
              <a:rPr lang="es-CO" smtClean="0"/>
              <a:t>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45188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2399540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3179202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42642315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3575431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067A1-E36B-411C-8C3E-36A5D7F76A2A}" type="slidenum">
              <a:rPr lang="es-CO" smtClean="0"/>
              <a:t>27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124804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 smtClean="0"/>
          </a:p>
        </p:txBody>
      </p:sp>
      <p:sp>
        <p:nvSpPr>
          <p:cNvPr id="327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DA531D6-9D80-4645-9F60-341E9F783DB8}" type="slidenum">
              <a:rPr lang="es-CO" smtClean="0"/>
              <a:pPr>
                <a:defRPr/>
              </a:pPr>
              <a:t>28</a:t>
            </a:fld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3035719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2169604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s-CO" smtClean="0"/>
          </a:p>
        </p:txBody>
      </p:sp>
    </p:spTree>
    <p:extLst>
      <p:ext uri="{BB962C8B-B14F-4D97-AF65-F5344CB8AC3E}">
        <p14:creationId xmlns:p14="http://schemas.microsoft.com/office/powerpoint/2010/main" val="2355686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CO" smtClean="0"/>
          </a:p>
        </p:txBody>
      </p:sp>
    </p:spTree>
    <p:extLst>
      <p:ext uri="{BB962C8B-B14F-4D97-AF65-F5344CB8AC3E}">
        <p14:creationId xmlns:p14="http://schemas.microsoft.com/office/powerpoint/2010/main" val="790191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CO" smtClean="0"/>
          </a:p>
        </p:txBody>
      </p:sp>
    </p:spTree>
    <p:extLst>
      <p:ext uri="{BB962C8B-B14F-4D97-AF65-F5344CB8AC3E}">
        <p14:creationId xmlns:p14="http://schemas.microsoft.com/office/powerpoint/2010/main" val="171559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CO" smtClean="0"/>
          </a:p>
        </p:txBody>
      </p:sp>
    </p:spTree>
    <p:extLst>
      <p:ext uri="{BB962C8B-B14F-4D97-AF65-F5344CB8AC3E}">
        <p14:creationId xmlns:p14="http://schemas.microsoft.com/office/powerpoint/2010/main" val="237413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CO" smtClean="0"/>
          </a:p>
        </p:txBody>
      </p:sp>
    </p:spTree>
    <p:extLst>
      <p:ext uri="{BB962C8B-B14F-4D97-AF65-F5344CB8AC3E}">
        <p14:creationId xmlns:p14="http://schemas.microsoft.com/office/powerpoint/2010/main" val="186317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s-CO" smtClean="0"/>
          </a:p>
        </p:txBody>
      </p:sp>
    </p:spTree>
    <p:extLst>
      <p:ext uri="{BB962C8B-B14F-4D97-AF65-F5344CB8AC3E}">
        <p14:creationId xmlns:p14="http://schemas.microsoft.com/office/powerpoint/2010/main" val="512452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B25FF-8216-4817-B841-7029F9BFA432}" type="slidenum">
              <a:rPr lang="es-C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580341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33C4-8411-4509-9794-7F2D53DAC49C}" type="datetimeFigureOut">
              <a:rPr lang="es-CO" smtClean="0"/>
              <a:t>19/03/2014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26D8A-48E3-48CE-95F6-FBF4F4CDB05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985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33C4-8411-4509-9794-7F2D53DAC49C}" type="datetimeFigureOut">
              <a:rPr lang="es-CO" smtClean="0"/>
              <a:t>19/03/2014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26D8A-48E3-48CE-95F6-FBF4F4CDB05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6079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33C4-8411-4509-9794-7F2D53DAC49C}" type="datetimeFigureOut">
              <a:rPr lang="es-CO" smtClean="0"/>
              <a:t>19/03/2014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26D8A-48E3-48CE-95F6-FBF4F4CDB05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50787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33C4-8411-4509-9794-7F2D53DAC49C}" type="datetimeFigureOut">
              <a:rPr lang="es-CO" smtClean="0"/>
              <a:t>19/03/2014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26D8A-48E3-48CE-95F6-FBF4F4CDB05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1884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33C4-8411-4509-9794-7F2D53DAC49C}" type="datetimeFigureOut">
              <a:rPr lang="es-CO" smtClean="0"/>
              <a:t>19/03/2014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26D8A-48E3-48CE-95F6-FBF4F4CDB05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111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33C4-8411-4509-9794-7F2D53DAC49C}" type="datetimeFigureOut">
              <a:rPr lang="es-CO" smtClean="0"/>
              <a:t>19/03/2014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26D8A-48E3-48CE-95F6-FBF4F4CDB05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3999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33C4-8411-4509-9794-7F2D53DAC49C}" type="datetimeFigureOut">
              <a:rPr lang="es-CO" smtClean="0"/>
              <a:t>19/03/2014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26D8A-48E3-48CE-95F6-FBF4F4CDB05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2932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33C4-8411-4509-9794-7F2D53DAC49C}" type="datetimeFigureOut">
              <a:rPr lang="es-CO" smtClean="0"/>
              <a:t>19/03/2014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26D8A-48E3-48CE-95F6-FBF4F4CDB05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4831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33C4-8411-4509-9794-7F2D53DAC49C}" type="datetimeFigureOut">
              <a:rPr lang="es-CO" smtClean="0"/>
              <a:t>19/03/2014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26D8A-48E3-48CE-95F6-FBF4F4CDB05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812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33C4-8411-4509-9794-7F2D53DAC49C}" type="datetimeFigureOut">
              <a:rPr lang="es-CO" smtClean="0"/>
              <a:t>19/03/2014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26D8A-48E3-48CE-95F6-FBF4F4CDB05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33033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33C4-8411-4509-9794-7F2D53DAC49C}" type="datetimeFigureOut">
              <a:rPr lang="es-CO" smtClean="0"/>
              <a:t>19/03/2014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26D8A-48E3-48CE-95F6-FBF4F4CDB05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725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633C4-8411-4509-9794-7F2D53DAC49C}" type="datetimeFigureOut">
              <a:rPr lang="es-CO" smtClean="0"/>
              <a:t>19/03/2014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26D8A-48E3-48CE-95F6-FBF4F4CDB05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44437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raestructura.org.co/observatoriocontractual.ph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raestructura.org.co/observatoriocontractual.ph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todologistica.files.wordpress.com/2012/03/cartagen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12" y="547381"/>
            <a:ext cx="2359741" cy="1573764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/>
        </p:spPr>
      </p:pic>
      <p:sp>
        <p:nvSpPr>
          <p:cNvPr id="9" name="1 Título"/>
          <p:cNvSpPr>
            <a:spLocks noGrp="1"/>
          </p:cNvSpPr>
          <p:nvPr>
            <p:ph type="ctrTitle"/>
          </p:nvPr>
        </p:nvSpPr>
        <p:spPr>
          <a:xfrm>
            <a:off x="1142976" y="3831183"/>
            <a:ext cx="7772400" cy="1470025"/>
          </a:xfrm>
        </p:spPr>
        <p:txBody>
          <a:bodyPr>
            <a:noAutofit/>
          </a:bodyPr>
          <a:lstStyle/>
          <a:p>
            <a:pPr algn="r"/>
            <a:r>
              <a:rPr lang="es-CO" sz="3200" b="1" cap="small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DE CONTRATACIÓN</a:t>
            </a:r>
            <a:br>
              <a:rPr lang="es-CO" sz="3200" b="1" cap="small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3200" b="1" cap="small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2013</a:t>
            </a:r>
            <a:endParaRPr lang="es-CO" sz="3200" b="1" cap="small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2008" y="5829615"/>
            <a:ext cx="683568" cy="5517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http://img.absolut-colombia.com/wp-content/uploads/2009/02/autopista-cafe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10" b="9237"/>
          <a:stretch/>
        </p:blipFill>
        <p:spPr bwMode="auto">
          <a:xfrm>
            <a:off x="2529302" y="547381"/>
            <a:ext cx="2619550" cy="1582035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oogle.com/images?q=tbn:ANd9GcSVXYOKApPXbD5K9SxWBN1mo9hPF6T-xG77JT7pzFK_Be44axd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590" y="547381"/>
            <a:ext cx="2268000" cy="162073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lavozdeyopalam.com/thumbnail.php?file=T__nelboqueron_614987150.jpg&amp;size=article_medium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59550"/>
            <a:ext cx="2423940" cy="1798900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3.gstatic.com/images?q=tbn:ANd9GcSXPtPteAcPHLA2PF-y4uFJrJzLRThbVtw1gnbalnU6ZrV-LanWFVxsHEZmlA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17"/>
          <a:stretch/>
        </p:blipFill>
        <p:spPr bwMode="auto">
          <a:xfrm>
            <a:off x="179512" y="3787741"/>
            <a:ext cx="2423940" cy="156663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cpampa.com/web/mpa/wp-content/uploads/Ferrocarril-carbonifero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7527"/>
          <a:stretch/>
        </p:blipFill>
        <p:spPr bwMode="auto">
          <a:xfrm>
            <a:off x="2529302" y="2085362"/>
            <a:ext cx="2626460" cy="191840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96295"/>
            <a:ext cx="3266412" cy="81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874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PLANTILLA FINAL FRANJA NARANJA CC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0"/>
            <a:ext cx="9180512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84546" y="44624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7346" y="908720"/>
            <a:ext cx="9116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AÑO 2013: </a:t>
            </a:r>
            <a:r>
              <a:rPr lang="es-CO" sz="1700" b="1" u="sng" dirty="0" smtClean="0"/>
              <a:t>154</a:t>
            </a:r>
            <a:r>
              <a:rPr lang="es-CO" sz="1700" dirty="0" smtClean="0"/>
              <a:t> Procesos revisados y </a:t>
            </a:r>
            <a:r>
              <a:rPr lang="es-CO" sz="1700" b="1" u="sng" dirty="0" smtClean="0"/>
              <a:t>588</a:t>
            </a:r>
            <a:r>
              <a:rPr lang="es-CO" sz="1700" dirty="0" smtClean="0"/>
              <a:t> </a:t>
            </a:r>
            <a:r>
              <a:rPr lang="es-CO" sz="1700" dirty="0"/>
              <a:t>o</a:t>
            </a:r>
            <a:r>
              <a:rPr lang="es-CO" sz="1700" dirty="0" smtClean="0"/>
              <a:t>bservaciones registradas</a:t>
            </a:r>
            <a:endParaRPr lang="es-CO" sz="17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115616" y="3140968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Análisis por Entidad: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145034"/>
              </p:ext>
            </p:extLst>
          </p:nvPr>
        </p:nvGraphicFramePr>
        <p:xfrm>
          <a:off x="1115615" y="1433587"/>
          <a:ext cx="6912769" cy="1577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1575"/>
                <a:gridCol w="2070438"/>
                <a:gridCol w="1850756"/>
              </a:tblGrid>
              <a:tr h="621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 smtClean="0">
                          <a:effectLst/>
                        </a:rPr>
                        <a:t>MODALIDAD</a:t>
                      </a:r>
                      <a:r>
                        <a:rPr lang="es-CO" sz="1600" b="1" baseline="0" dirty="0" smtClean="0">
                          <a:effectLst/>
                        </a:rPr>
                        <a:t> DE SELECCIÓN</a:t>
                      </a:r>
                      <a:endParaRPr lang="es-CO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</a:rPr>
                        <a:t> </a:t>
                      </a:r>
                      <a:endParaRPr lang="es-CO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effectLst/>
                        </a:rPr>
                        <a:t> </a:t>
                      </a:r>
                      <a:r>
                        <a:rPr lang="es-CO" sz="1600" b="1" dirty="0" smtClean="0">
                          <a:effectLst/>
                        </a:rPr>
                        <a:t>No</a:t>
                      </a:r>
                      <a:r>
                        <a:rPr lang="es-CO" sz="1600" b="1" dirty="0">
                          <a:effectLst/>
                        </a:rPr>
                        <a:t>. PROCESOS REVISADOS</a:t>
                      </a:r>
                      <a:endParaRPr lang="es-CO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 smtClean="0">
                          <a:effectLst/>
                        </a:rPr>
                        <a:t>No</a:t>
                      </a:r>
                      <a:r>
                        <a:rPr lang="es-CO" sz="1600" b="1" dirty="0">
                          <a:effectLst/>
                        </a:rPr>
                        <a:t>. OBSERVACIONES</a:t>
                      </a:r>
                      <a:endParaRPr lang="es-CO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8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Licitación pública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81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417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Concurso de méritos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</a:rPr>
                        <a:t>65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119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8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Subasta inversa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8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52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247278"/>
              </p:ext>
            </p:extLst>
          </p:nvPr>
        </p:nvGraphicFramePr>
        <p:xfrm>
          <a:off x="1115615" y="3461790"/>
          <a:ext cx="6912769" cy="2847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1575"/>
                <a:gridCol w="2070438"/>
                <a:gridCol w="1850756"/>
              </a:tblGrid>
              <a:tr h="603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effectLst/>
                        </a:rPr>
                        <a:t>ENTIDAD CONTRATANTE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 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 </a:t>
                      </a:r>
                      <a:r>
                        <a:rPr lang="es-CO" sz="1600" dirty="0" smtClean="0">
                          <a:effectLst/>
                        </a:rPr>
                        <a:t>No</a:t>
                      </a:r>
                      <a:r>
                        <a:rPr lang="es-CO" sz="1600" dirty="0">
                          <a:effectLst/>
                        </a:rPr>
                        <a:t>. PROCESOS REVISADOS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effectLst/>
                        </a:rPr>
                        <a:t>No</a:t>
                      </a:r>
                      <a:r>
                        <a:rPr lang="es-CO" sz="1600" dirty="0">
                          <a:effectLst/>
                        </a:rPr>
                        <a:t>. OBSERVACIONES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84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</a:rPr>
                        <a:t>INVIAS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11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Alcaldías</a:t>
                      </a:r>
                      <a:r>
                        <a:rPr lang="es-CO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Locales de Bogotá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163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38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effectLst/>
                        </a:rPr>
                        <a:t>Alcaldías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136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/>
                        <a:t>Gobernaciones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108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6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/>
                        <a:t>ICCU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76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6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IDU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6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ANI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0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Otras (CAR,</a:t>
                      </a:r>
                      <a:r>
                        <a:rPr lang="es-CO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ESP, ECOPETROL)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78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94496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dirty="0" smtClean="0"/>
          </a:p>
        </p:txBody>
      </p:sp>
      <p:pic>
        <p:nvPicPr>
          <p:cNvPr id="14340" name="3 Imagen" descr="PLANTILLA FINAL FRANJA NARANJA C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6" y="0"/>
            <a:ext cx="918051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829829" y="2182505"/>
            <a:ext cx="752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 POR SECTORES</a:t>
            </a:r>
            <a:endParaRPr lang="es-CO" sz="5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10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180409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PLANTILLA FINAL FRANJA NARANJA CC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46" y="0"/>
            <a:ext cx="9180512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26869" t="29880" r="41827" b="26649"/>
          <a:stretch>
            <a:fillRect/>
          </a:stretch>
        </p:blipFill>
        <p:spPr bwMode="auto">
          <a:xfrm>
            <a:off x="0" y="6000768"/>
            <a:ext cx="519084" cy="44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84546" y="188640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– COMPOSICIÓN SECTORES</a:t>
            </a:r>
          </a:p>
        </p:txBody>
      </p:sp>
      <p:graphicFrame>
        <p:nvGraphicFramePr>
          <p:cNvPr id="8" name="2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2352233"/>
              </p:ext>
            </p:extLst>
          </p:nvPr>
        </p:nvGraphicFramePr>
        <p:xfrm>
          <a:off x="276221" y="1456522"/>
          <a:ext cx="8632938" cy="4544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11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170525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dirty="0" smtClean="0"/>
          </a:p>
        </p:txBody>
      </p:sp>
      <p:pic>
        <p:nvPicPr>
          <p:cNvPr id="14340" name="3 Imagen" descr="PLANTILLA FINAL FRANJA NARANJA C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6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829829" y="2060848"/>
            <a:ext cx="752605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 POR MODALIDAD DE SELECCIÓN</a:t>
            </a:r>
            <a:endParaRPr lang="es-CO" sz="5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12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223913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PLANTILLA FINAL FRANJA NARANJA CC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57741" cy="6868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26869" t="29880" r="41827" b="26649"/>
          <a:stretch>
            <a:fillRect/>
          </a:stretch>
        </p:blipFill>
        <p:spPr bwMode="auto">
          <a:xfrm>
            <a:off x="0" y="6000768"/>
            <a:ext cx="519084" cy="44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99557" y="332656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- LICITACIÓN PÚBLICA </a:t>
            </a:r>
            <a:b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O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2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9371560"/>
              </p:ext>
            </p:extLst>
          </p:nvPr>
        </p:nvGraphicFramePr>
        <p:xfrm>
          <a:off x="11221" y="1077292"/>
          <a:ext cx="9146784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13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268451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PLANTILLA FINAL FRANJA NARANJA CC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284" cy="686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26869" t="29880" r="41827" b="26649"/>
          <a:stretch>
            <a:fillRect/>
          </a:stretch>
        </p:blipFill>
        <p:spPr bwMode="auto">
          <a:xfrm>
            <a:off x="0" y="6000768"/>
            <a:ext cx="519084" cy="44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99557" y="332656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- LICITACIÓN PÚBLICA </a:t>
            </a:r>
            <a:b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O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2 Gráfico"/>
          <p:cNvGraphicFramePr>
            <a:graphicFrameLocks/>
          </p:cNvGraphicFramePr>
          <p:nvPr>
            <p:extLst/>
          </p:nvPr>
        </p:nvGraphicFramePr>
        <p:xfrm>
          <a:off x="971600" y="1124744"/>
          <a:ext cx="7560840" cy="4256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14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271783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PLANTILLA FINAL FRANJA NARANJA CC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66091" cy="687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26869" t="29880" r="41827" b="26649"/>
          <a:stretch>
            <a:fillRect/>
          </a:stretch>
        </p:blipFill>
        <p:spPr bwMode="auto">
          <a:xfrm>
            <a:off x="0" y="6000768"/>
            <a:ext cx="519084" cy="44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99557" y="332656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– CONCURSO DE MÉRITOS</a:t>
            </a:r>
            <a:b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O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2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3721618"/>
              </p:ext>
            </p:extLst>
          </p:nvPr>
        </p:nvGraphicFramePr>
        <p:xfrm>
          <a:off x="-25152" y="1124744"/>
          <a:ext cx="9144000" cy="5325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15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191122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PLANTILLA FINAL FRANJA NARANJA CC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66091" cy="687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26869" t="29880" r="41827" b="26649"/>
          <a:stretch>
            <a:fillRect/>
          </a:stretch>
        </p:blipFill>
        <p:spPr bwMode="auto">
          <a:xfrm>
            <a:off x="0" y="6000768"/>
            <a:ext cx="519084" cy="44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99557" y="332656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– CONCURSO DE MÉRITOS</a:t>
            </a:r>
            <a:b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O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/>
          </p:nvPr>
        </p:nvGraphicFramePr>
        <p:xfrm>
          <a:off x="1043608" y="1393557"/>
          <a:ext cx="7359542" cy="4104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16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253664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PLANTILLA FINAL FRANJA NARANJA CC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203499" cy="6902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26869" t="29880" r="41827" b="26649"/>
          <a:stretch>
            <a:fillRect/>
          </a:stretch>
        </p:blipFill>
        <p:spPr bwMode="auto">
          <a:xfrm>
            <a:off x="0" y="6000768"/>
            <a:ext cx="519084" cy="44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9084" y="476672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– ADQUISICIÓN DE MAQUINARIA</a:t>
            </a:r>
            <a:b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O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4424293"/>
              </p:ext>
            </p:extLst>
          </p:nvPr>
        </p:nvGraphicFramePr>
        <p:xfrm>
          <a:off x="14262" y="1484785"/>
          <a:ext cx="9036496" cy="4965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17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214041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PLANTILLA FINAL FRANJA NARANJA CC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5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26869" t="29880" r="41827" b="26649"/>
          <a:stretch>
            <a:fillRect/>
          </a:stretch>
        </p:blipFill>
        <p:spPr bwMode="auto">
          <a:xfrm>
            <a:off x="0" y="6000768"/>
            <a:ext cx="519084" cy="44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9084" y="548680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– ADQUISICIÓN DE MAQUINARIA</a:t>
            </a:r>
            <a:b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O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4 Gráfico"/>
          <p:cNvGraphicFramePr>
            <a:graphicFrameLocks/>
          </p:cNvGraphicFramePr>
          <p:nvPr>
            <p:extLst/>
          </p:nvPr>
        </p:nvGraphicFramePr>
        <p:xfrm>
          <a:off x="259542" y="1259915"/>
          <a:ext cx="8704946" cy="474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18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40550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3 Imagen" descr="PLANTILLA FINAL FRANJA NARANJA C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18 Grupo"/>
          <p:cNvGrpSpPr>
            <a:grpSpLocks/>
          </p:cNvGrpSpPr>
          <p:nvPr/>
        </p:nvGrpSpPr>
        <p:grpSpPr bwMode="auto">
          <a:xfrm>
            <a:off x="0" y="1182518"/>
            <a:ext cx="2284740" cy="2246482"/>
            <a:chOff x="3406315" y="235963"/>
            <a:chExt cx="2099830" cy="2099830"/>
          </a:xfrm>
        </p:grpSpPr>
        <p:sp>
          <p:nvSpPr>
            <p:cNvPr id="20" name=" 3"/>
            <p:cNvSpPr/>
            <p:nvPr/>
          </p:nvSpPr>
          <p:spPr>
            <a:xfrm rot="20700000">
              <a:off x="3406315" y="235963"/>
              <a:ext cx="2099830" cy="2099830"/>
            </a:xfrm>
            <a:prstGeom prst="gear6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 4"/>
            <p:cNvSpPr/>
            <p:nvPr/>
          </p:nvSpPr>
          <p:spPr>
            <a:xfrm>
              <a:off x="3796760" y="662913"/>
              <a:ext cx="1287197" cy="11808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1600" b="1" dirty="0" smtClean="0">
                  <a:solidFill>
                    <a:schemeClr val="accent1">
                      <a:lumMod val="75000"/>
                    </a:schemeClr>
                  </a:solidFill>
                  <a:latin typeface="+mj-lt"/>
                  <a:cs typeface="Arial" pitchFamily="34" charset="0"/>
                </a:rPr>
                <a:t>Boletín ContrataCCIon</a:t>
              </a:r>
              <a:endParaRPr lang="es-CO" sz="7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4" name="Grupo 3"/>
          <p:cNvGrpSpPr/>
          <p:nvPr/>
        </p:nvGrpSpPr>
        <p:grpSpPr>
          <a:xfrm>
            <a:off x="4448347" y="2902613"/>
            <a:ext cx="2214563" cy="2214562"/>
            <a:chOff x="4448347" y="2902613"/>
            <a:chExt cx="2214563" cy="2214562"/>
          </a:xfrm>
        </p:grpSpPr>
        <p:sp>
          <p:nvSpPr>
            <p:cNvPr id="28" name=" 3"/>
            <p:cNvSpPr/>
            <p:nvPr/>
          </p:nvSpPr>
          <p:spPr bwMode="auto">
            <a:xfrm>
              <a:off x="4448347" y="2902613"/>
              <a:ext cx="2214563" cy="2214562"/>
            </a:xfrm>
            <a:prstGeom prst="gear6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29" name=" 4"/>
            <p:cNvSpPr/>
            <p:nvPr/>
          </p:nvSpPr>
          <p:spPr bwMode="auto">
            <a:xfrm>
              <a:off x="4948410" y="3474113"/>
              <a:ext cx="1274762" cy="104616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16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Comunicación </a:t>
              </a:r>
              <a:r>
                <a:rPr lang="es-CO" sz="1600" b="1" dirty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a</a:t>
              </a:r>
              <a:r>
                <a:rPr lang="es-CO" sz="16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 las distintas </a:t>
              </a:r>
              <a:r>
                <a:rPr lang="es-CO" sz="1600" b="1" dirty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Entidades Contratantes</a:t>
              </a:r>
              <a:endParaRPr lang="es-CO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29 Grupo"/>
          <p:cNvGrpSpPr/>
          <p:nvPr/>
        </p:nvGrpSpPr>
        <p:grpSpPr>
          <a:xfrm>
            <a:off x="6505761" y="1401402"/>
            <a:ext cx="2286016" cy="2214578"/>
            <a:chOff x="2098491" y="1714504"/>
            <a:chExt cx="2143130" cy="214313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31" name=" 3"/>
            <p:cNvSpPr/>
            <p:nvPr/>
          </p:nvSpPr>
          <p:spPr>
            <a:xfrm>
              <a:off x="2098491" y="1714504"/>
              <a:ext cx="2143130" cy="2143130"/>
            </a:xfrm>
            <a:prstGeom prst="gear6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 4"/>
            <p:cNvSpPr/>
            <p:nvPr/>
          </p:nvSpPr>
          <p:spPr>
            <a:xfrm>
              <a:off x="2638029" y="2257306"/>
              <a:ext cx="1064054" cy="105752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16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Trazabilidad de los procesos</a:t>
              </a:r>
              <a:endParaRPr lang="es-CO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35 Grupo"/>
          <p:cNvGrpSpPr/>
          <p:nvPr/>
        </p:nvGrpSpPr>
        <p:grpSpPr>
          <a:xfrm rot="232099">
            <a:off x="6424053" y="4145735"/>
            <a:ext cx="2297091" cy="2171534"/>
            <a:chOff x="3406315" y="235963"/>
            <a:chExt cx="2099830" cy="209983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7" name=" 3"/>
            <p:cNvSpPr/>
            <p:nvPr/>
          </p:nvSpPr>
          <p:spPr>
            <a:xfrm rot="20700000">
              <a:off x="3406315" y="235963"/>
              <a:ext cx="2099830" cy="2099830"/>
            </a:xfrm>
            <a:prstGeom prst="gear6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 4"/>
            <p:cNvSpPr/>
            <p:nvPr/>
          </p:nvSpPr>
          <p:spPr>
            <a:xfrm rot="21367901">
              <a:off x="3954937" y="818065"/>
              <a:ext cx="1037896" cy="90750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1600" b="1" dirty="0" smtClean="0">
                  <a:solidFill>
                    <a:schemeClr val="accent1">
                      <a:lumMod val="75000"/>
                    </a:schemeClr>
                  </a:solidFill>
                  <a:latin typeface="+mj-lt"/>
                  <a:cs typeface="Arial" pitchFamily="34" charset="0"/>
                </a:rPr>
                <a:t>Calificación de las Entidades</a:t>
              </a:r>
              <a:endParaRPr lang="es-CO" sz="7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40" name=" 5"/>
          <p:cNvSpPr/>
          <p:nvPr/>
        </p:nvSpPr>
        <p:spPr>
          <a:xfrm rot="14288770">
            <a:off x="2601890" y="2274355"/>
            <a:ext cx="3078550" cy="3349979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351" name="38 CuadroTexto"/>
          <p:cNvSpPr txBox="1">
            <a:spLocks noChangeArrowheads="1"/>
          </p:cNvSpPr>
          <p:nvPr/>
        </p:nvSpPr>
        <p:spPr bwMode="auto">
          <a:xfrm>
            <a:off x="3291259" y="5354632"/>
            <a:ext cx="192881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s-ES" sz="1400" b="1" dirty="0"/>
              <a:t>Matriz de Buenas </a:t>
            </a:r>
            <a:r>
              <a:rPr lang="es-ES" sz="1400" b="1" dirty="0" smtClean="0"/>
              <a:t>Prácticas de contratación</a:t>
            </a:r>
            <a:endParaRPr lang="es-ES" sz="14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0" y="352294"/>
            <a:ext cx="9180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DE CONTRATACIÓN</a:t>
            </a:r>
            <a:endParaRPr lang="es-CO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7" name="35 Grupo"/>
          <p:cNvGrpSpPr/>
          <p:nvPr/>
        </p:nvGrpSpPr>
        <p:grpSpPr>
          <a:xfrm rot="232099">
            <a:off x="925694" y="4038035"/>
            <a:ext cx="2393653" cy="2394014"/>
            <a:chOff x="3406315" y="235963"/>
            <a:chExt cx="2099830" cy="209983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0" name=" 3"/>
            <p:cNvSpPr/>
            <p:nvPr/>
          </p:nvSpPr>
          <p:spPr>
            <a:xfrm rot="20700000">
              <a:off x="3406315" y="235963"/>
              <a:ext cx="2099830" cy="2099830"/>
            </a:xfrm>
            <a:prstGeom prst="gear6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 4"/>
            <p:cNvSpPr/>
            <p:nvPr/>
          </p:nvSpPr>
          <p:spPr>
            <a:xfrm rot="21367901">
              <a:off x="3853885" y="832123"/>
              <a:ext cx="1204688" cy="90750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1600" b="1" dirty="0" smtClean="0">
                  <a:solidFill>
                    <a:schemeClr val="accent1">
                      <a:lumMod val="75000"/>
                    </a:schemeClr>
                  </a:solidFill>
                  <a:latin typeface="+mj-lt"/>
                  <a:cs typeface="Arial" pitchFamily="34" charset="0"/>
                </a:rPr>
                <a:t>Ingreso de las observaciones en la herramienta</a:t>
              </a:r>
              <a:endParaRPr lang="es-CO" sz="7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39" name=" 5"/>
          <p:cNvSpPr/>
          <p:nvPr/>
        </p:nvSpPr>
        <p:spPr>
          <a:xfrm rot="19018050">
            <a:off x="705239" y="2590966"/>
            <a:ext cx="2504929" cy="2582601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2" name="18 Grupo"/>
          <p:cNvGrpSpPr>
            <a:grpSpLocks/>
          </p:cNvGrpSpPr>
          <p:nvPr/>
        </p:nvGrpSpPr>
        <p:grpSpPr bwMode="auto">
          <a:xfrm>
            <a:off x="2536531" y="1229542"/>
            <a:ext cx="2336274" cy="2261883"/>
            <a:chOff x="3406315" y="235963"/>
            <a:chExt cx="2099830" cy="2099830"/>
          </a:xfrm>
        </p:grpSpPr>
        <p:sp>
          <p:nvSpPr>
            <p:cNvPr id="43" name=" 3"/>
            <p:cNvSpPr/>
            <p:nvPr/>
          </p:nvSpPr>
          <p:spPr>
            <a:xfrm rot="20700000">
              <a:off x="3406315" y="235963"/>
              <a:ext cx="2099830" cy="2099830"/>
            </a:xfrm>
            <a:prstGeom prst="gear6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 4"/>
            <p:cNvSpPr/>
            <p:nvPr/>
          </p:nvSpPr>
          <p:spPr>
            <a:xfrm>
              <a:off x="3837448" y="652365"/>
              <a:ext cx="1287197" cy="11808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1600" b="1" dirty="0" smtClean="0">
                  <a:solidFill>
                    <a:schemeClr val="accent1">
                      <a:lumMod val="75000"/>
                    </a:schemeClr>
                  </a:solidFill>
                  <a:latin typeface="+mj-lt"/>
                  <a:cs typeface="Arial" pitchFamily="34" charset="0"/>
                </a:rPr>
                <a:t>Revisión de los procesos de contratación más representativos</a:t>
              </a:r>
              <a:endParaRPr lang="es-CO" sz="7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9" name="8 CuadroTexto"/>
          <p:cNvSpPr txBox="1"/>
          <p:nvPr/>
        </p:nvSpPr>
        <p:spPr>
          <a:xfrm>
            <a:off x="2283625" y="2044575"/>
            <a:ext cx="344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ó</a:t>
            </a:r>
            <a:endParaRPr lang="es-CO" dirty="0"/>
          </a:p>
        </p:txBody>
      </p:sp>
      <p:sp>
        <p:nvSpPr>
          <p:cNvPr id="34" name="33 Flecha circular"/>
          <p:cNvSpPr/>
          <p:nvPr/>
        </p:nvSpPr>
        <p:spPr>
          <a:xfrm rot="10800000">
            <a:off x="223903" y="2012371"/>
            <a:ext cx="3533445" cy="3222672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090032"/>
              <a:gd name="adj5" fmla="val 5635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7" name="46 Flecha circular"/>
          <p:cNvSpPr/>
          <p:nvPr/>
        </p:nvSpPr>
        <p:spPr>
          <a:xfrm rot="1739252">
            <a:off x="5143648" y="1607583"/>
            <a:ext cx="3875246" cy="3340170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090032"/>
              <a:gd name="adj5" fmla="val 5635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8" name="47 Flecha circular"/>
          <p:cNvSpPr/>
          <p:nvPr/>
        </p:nvSpPr>
        <p:spPr>
          <a:xfrm rot="9836007">
            <a:off x="5502648" y="2270929"/>
            <a:ext cx="3533445" cy="3222672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090032"/>
              <a:gd name="adj5" fmla="val 5635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CuadroTexto 4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1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212536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dirty="0" smtClean="0"/>
          </a:p>
        </p:txBody>
      </p:sp>
      <p:pic>
        <p:nvPicPr>
          <p:cNvPr id="14340" name="3 Imagen" descr="PLANTILLA FINAL FRANJA NARANJA C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6" y="0"/>
            <a:ext cx="918051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829829" y="2182505"/>
            <a:ext cx="752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CONSOLIDADOS</a:t>
            </a:r>
            <a:endParaRPr lang="es-CO" sz="5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19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339155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PLANTILLA FINAL FRANJA NARANJA CC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26869" t="29880" r="41827" b="26649"/>
          <a:stretch>
            <a:fillRect/>
          </a:stretch>
        </p:blipFill>
        <p:spPr bwMode="auto">
          <a:xfrm>
            <a:off x="0" y="6000768"/>
            <a:ext cx="519084" cy="44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- TOTAL</a:t>
            </a:r>
          </a:p>
        </p:txBody>
      </p:sp>
      <p:graphicFrame>
        <p:nvGraphicFramePr>
          <p:cNvPr id="8" name="1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4834361"/>
              </p:ext>
            </p:extLst>
          </p:nvPr>
        </p:nvGraphicFramePr>
        <p:xfrm>
          <a:off x="0" y="1124745"/>
          <a:ext cx="9144000" cy="5325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20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349637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PLANTILLA FINAL FRANJA NARANJA CC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614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26869" t="29880" r="41827" b="26649"/>
          <a:stretch>
            <a:fillRect/>
          </a:stretch>
        </p:blipFill>
        <p:spPr bwMode="auto">
          <a:xfrm>
            <a:off x="0" y="6000768"/>
            <a:ext cx="519084" cy="44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99557" y="332656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– REQUISITOS FINANCIEROS</a:t>
            </a:r>
          </a:p>
        </p:txBody>
      </p:sp>
      <p:graphicFrame>
        <p:nvGraphicFramePr>
          <p:cNvPr id="8" name="1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0720129"/>
              </p:ext>
            </p:extLst>
          </p:nvPr>
        </p:nvGraphicFramePr>
        <p:xfrm>
          <a:off x="259542" y="1294655"/>
          <a:ext cx="8632938" cy="4930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21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70940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PLANTILLA FINAL FRANJA NARANJA CC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66091" cy="687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26869" t="29880" r="41827" b="26649"/>
          <a:stretch>
            <a:fillRect/>
          </a:stretch>
        </p:blipFill>
        <p:spPr bwMode="auto">
          <a:xfrm>
            <a:off x="0" y="6000768"/>
            <a:ext cx="519084" cy="44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99557" y="332656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– TIPOS DE EXPERIENCIA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22</a:t>
            </a:r>
            <a:endParaRPr lang="es-MX" sz="1000" b="1" dirty="0"/>
          </a:p>
        </p:txBody>
      </p:sp>
      <p:graphicFrame>
        <p:nvGraphicFramePr>
          <p:cNvPr id="9" name="1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2423778"/>
              </p:ext>
            </p:extLst>
          </p:nvPr>
        </p:nvGraphicFramePr>
        <p:xfrm>
          <a:off x="0" y="1330090"/>
          <a:ext cx="9144000" cy="5136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5235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dirty="0" smtClean="0"/>
          </a:p>
        </p:txBody>
      </p:sp>
      <p:pic>
        <p:nvPicPr>
          <p:cNvPr id="14340" name="3 Imagen" descr="PLANTILLA FINAL FRANJA NARANJA C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6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829829" y="2276872"/>
            <a:ext cx="75260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ALCALDÍAS LOCALES BOGOTÁ D.C.</a:t>
            </a:r>
          </a:p>
          <a:p>
            <a:pPr algn="ctr"/>
            <a:endParaRPr lang="es-CO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23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132064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PLANTILLA FINAL FRANJA NARANJA CC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66091" cy="687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26869" t="29880" r="41827" b="26649"/>
          <a:stretch>
            <a:fillRect/>
          </a:stretch>
        </p:blipFill>
        <p:spPr bwMode="auto">
          <a:xfrm>
            <a:off x="0" y="6000768"/>
            <a:ext cx="519084" cy="44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9084" y="476672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b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O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162627"/>
              </p:ext>
            </p:extLst>
          </p:nvPr>
        </p:nvGraphicFramePr>
        <p:xfrm>
          <a:off x="1367644" y="2780928"/>
          <a:ext cx="6408712" cy="1944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1687"/>
                <a:gridCol w="2127025"/>
              </a:tblGrid>
              <a:tr h="991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TIPO DE PROCESO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 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effectLst/>
                        </a:rPr>
                        <a:t>No. </a:t>
                      </a:r>
                      <a:r>
                        <a:rPr lang="es-CO" sz="1800" dirty="0">
                          <a:effectLst/>
                        </a:rPr>
                        <a:t>DE PROCESOS REVISADOS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7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Licitación pública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23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7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Concurso de méritos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12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7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Adquisición de maquinaria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</a:rPr>
                        <a:t>3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467544" y="1507150"/>
            <a:ext cx="82743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dirty="0"/>
              <a:t>Las Alcaldías locales </a:t>
            </a:r>
            <a:r>
              <a:rPr lang="es-CO" dirty="0" smtClean="0"/>
              <a:t>emitieron </a:t>
            </a:r>
            <a:r>
              <a:rPr lang="es-CO" b="1" u="sng" dirty="0" smtClean="0"/>
              <a:t>38 </a:t>
            </a:r>
            <a:r>
              <a:rPr lang="es-CO" b="1" u="sng" dirty="0"/>
              <a:t>procesos de contratación </a:t>
            </a:r>
            <a:r>
              <a:rPr lang="es-CO" dirty="0"/>
              <a:t>relacionados con proyectos de infraestructura en el 2013, los cuales suman </a:t>
            </a:r>
            <a:r>
              <a:rPr lang="es-CO" b="1" u="sng" dirty="0"/>
              <a:t>$183.535 millones de pesos</a:t>
            </a:r>
            <a:r>
              <a:rPr lang="es-CO" dirty="0"/>
              <a:t>, y están distribuidos de la siguiente manera:</a:t>
            </a:r>
          </a:p>
        </p:txBody>
      </p:sp>
      <p:sp>
        <p:nvSpPr>
          <p:cNvPr id="4" name="3 Rectángulo"/>
          <p:cNvSpPr/>
          <p:nvPr/>
        </p:nvSpPr>
        <p:spPr>
          <a:xfrm>
            <a:off x="729649" y="5364927"/>
            <a:ext cx="7874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dirty="0"/>
              <a:t>La única localidad que en el 2013 no contrató o emitió ningún proceso de contratación referente a rehabilitación y/o </a:t>
            </a:r>
            <a:r>
              <a:rPr lang="es-CO" dirty="0" smtClean="0"/>
              <a:t>mantenimiento vial fue </a:t>
            </a:r>
            <a:r>
              <a:rPr lang="es-CO" dirty="0"/>
              <a:t>Sumapaz.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24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269792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PLANTILLA FINAL FRANJA NARANJA CC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66091" cy="687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26869" t="29880" r="41827" b="26649"/>
          <a:stretch>
            <a:fillRect/>
          </a:stretch>
        </p:blipFill>
        <p:spPr bwMode="auto">
          <a:xfrm>
            <a:off x="0" y="6000768"/>
            <a:ext cx="519084" cy="44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9084" y="476672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b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O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7 Gráfico"/>
          <p:cNvGraphicFramePr/>
          <p:nvPr>
            <p:extLst>
              <p:ext uri="{D42A27DB-BD31-4B8C-83A1-F6EECF244321}">
                <p14:modId xmlns:p14="http://schemas.microsoft.com/office/powerpoint/2010/main" val="924178191"/>
              </p:ext>
            </p:extLst>
          </p:nvPr>
        </p:nvGraphicFramePr>
        <p:xfrm>
          <a:off x="259542" y="1268760"/>
          <a:ext cx="838842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25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262664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PLANTILLA FINAL FRANJA NARANJA CC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66091" cy="687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26869" t="29880" r="41827" b="26649"/>
          <a:stretch>
            <a:fillRect/>
          </a:stretch>
        </p:blipFill>
        <p:spPr bwMode="auto">
          <a:xfrm>
            <a:off x="0" y="6000768"/>
            <a:ext cx="519084" cy="44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Gráfico"/>
          <p:cNvGraphicFramePr/>
          <p:nvPr>
            <p:extLst>
              <p:ext uri="{D42A27DB-BD31-4B8C-83A1-F6EECF244321}">
                <p14:modId xmlns:p14="http://schemas.microsoft.com/office/powerpoint/2010/main" val="2492106638"/>
              </p:ext>
            </p:extLst>
          </p:nvPr>
        </p:nvGraphicFramePr>
        <p:xfrm>
          <a:off x="323528" y="1223144"/>
          <a:ext cx="8424936" cy="4812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26</a:t>
            </a:r>
            <a:endParaRPr lang="es-MX" sz="1000" b="1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9084" y="476672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b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O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780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6627" name="2 CuadroTexto"/>
          <p:cNvSpPr txBox="1">
            <a:spLocks noChangeArrowheads="1"/>
          </p:cNvSpPr>
          <p:nvPr/>
        </p:nvSpPr>
        <p:spPr bwMode="auto">
          <a:xfrm>
            <a:off x="2700338" y="2196265"/>
            <a:ext cx="40862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s-MX" sz="6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GRACIAS</a:t>
            </a:r>
            <a:endParaRPr lang="es-CO" sz="66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687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smtClean="0"/>
          </a:p>
        </p:txBody>
      </p:sp>
      <p:pic>
        <p:nvPicPr>
          <p:cNvPr id="14340" name="3 Imagen" descr="PLANTILLA FINAL FRANJA NARANJA CCI.jpg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47713" y="260648"/>
            <a:ext cx="752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DE CONTRATACIÓN</a:t>
            </a:r>
          </a:p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#1</a:t>
            </a:r>
          </a:p>
          <a:p>
            <a:pPr marL="742950" indent="-742950" algn="ctr">
              <a:buAutoNum type="arabicPeriod"/>
            </a:pPr>
            <a:endParaRPr lang="es-CO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7" name="Picture 1"/>
          <p:cNvPicPr>
            <a:picLocks noChangeAspect="1" noChangeArrowheads="1"/>
          </p:cNvPicPr>
          <p:nvPr/>
        </p:nvPicPr>
        <p:blipFill rotWithShape="1">
          <a:blip r:embed="rId5"/>
          <a:srcRect r="2969"/>
          <a:stretch/>
        </p:blipFill>
        <p:spPr bwMode="auto">
          <a:xfrm>
            <a:off x="2148970" y="1393074"/>
            <a:ext cx="4583270" cy="4915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uadroTexto 6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5118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smtClean="0"/>
          </a:p>
        </p:txBody>
      </p:sp>
      <p:pic>
        <p:nvPicPr>
          <p:cNvPr id="14340" name="3 Imagen" descr="PLANTILLA FINAL FRANJA NARANJA CCI.jpg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47713" y="260648"/>
            <a:ext cx="752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DE CONTRATACIÓN</a:t>
            </a:r>
          </a:p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#1</a:t>
            </a:r>
          </a:p>
          <a:p>
            <a:pPr marL="742950" indent="-742950" algn="ctr">
              <a:buAutoNum type="arabicPeriod"/>
            </a:pPr>
            <a:endParaRPr lang="es-CO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39552" y="1916832"/>
            <a:ext cx="4392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SECTORES:</a:t>
            </a:r>
          </a:p>
          <a:p>
            <a:pPr algn="ctr"/>
            <a:endParaRPr lang="es-CO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TRANSPORTE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MAQUINARIA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VÍAS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CONSTRUCCIÓN DE EDIFICACIONES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HIDROCARBUROS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SANEAMIENTO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ENERGÍA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OTROS</a:t>
            </a:r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4499992" y="1905506"/>
            <a:ext cx="439248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MODALIDAD DE CONTRATACIÓN:</a:t>
            </a:r>
          </a:p>
          <a:p>
            <a:pPr algn="ctr"/>
            <a:endParaRPr lang="es-CO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LICITACIÓN PÚBLICA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CONCURSO DE MÉRITOS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SUBASTA INVERSA</a:t>
            </a:r>
            <a:endParaRPr lang="es-CO" dirty="0"/>
          </a:p>
        </p:txBody>
      </p:sp>
      <p:sp>
        <p:nvSpPr>
          <p:cNvPr id="10" name="9 CuadroTexto"/>
          <p:cNvSpPr txBox="1"/>
          <p:nvPr/>
        </p:nvSpPr>
        <p:spPr>
          <a:xfrm>
            <a:off x="4522895" y="4077072"/>
            <a:ext cx="4392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REQUISITOS:</a:t>
            </a:r>
          </a:p>
          <a:p>
            <a:pPr algn="ctr"/>
            <a:endParaRPr lang="es-CO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REQUISITOS HABILITANTES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DOCUMENTOS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CRITERIOS DE DESEMPATE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CRITERIOS DE CALIFICACIÓN</a:t>
            </a:r>
            <a:endParaRPr lang="es-CO" dirty="0"/>
          </a:p>
        </p:txBody>
      </p:sp>
      <p:sp>
        <p:nvSpPr>
          <p:cNvPr id="11" name="CuadroTexto 10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3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359586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smtClean="0"/>
          </a:p>
        </p:txBody>
      </p:sp>
      <p:pic>
        <p:nvPicPr>
          <p:cNvPr id="14340" name="3 Imagen" descr="PLANTILLA FINAL FRANJA NARANJA C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47713" y="258060"/>
            <a:ext cx="752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DE CONTRATACIÓN</a:t>
            </a:r>
          </a:p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#2</a:t>
            </a:r>
          </a:p>
          <a:p>
            <a:pPr marL="742950" indent="-742950" algn="ctr">
              <a:buAutoNum type="arabicPeriod"/>
            </a:pPr>
            <a:endParaRPr lang="es-CO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98964"/>
            <a:ext cx="8877300" cy="2667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4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259702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smtClean="0"/>
          </a:p>
        </p:txBody>
      </p:sp>
      <p:pic>
        <p:nvPicPr>
          <p:cNvPr id="14340" name="3 Imagen" descr="PLANTILLA FINAL FRANJA NARANJA C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47713" y="258060"/>
            <a:ext cx="752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DE CONTRATACIÓN</a:t>
            </a:r>
          </a:p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#2</a:t>
            </a:r>
          </a:p>
          <a:p>
            <a:pPr marL="742950" indent="-742950" algn="ctr">
              <a:buAutoNum type="arabicPeriod"/>
            </a:pPr>
            <a:endParaRPr lang="es-CO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143063" y="2172143"/>
            <a:ext cx="8786625" cy="2657154"/>
            <a:chOff x="143063" y="2172143"/>
            <a:chExt cx="8786625" cy="2657154"/>
          </a:xfrm>
        </p:grpSpPr>
        <p:pic>
          <p:nvPicPr>
            <p:cNvPr id="7173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713" y="2181347"/>
              <a:ext cx="8181975" cy="26479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76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063" y="2172143"/>
              <a:ext cx="604650" cy="26571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CuadroTexto 9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0779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smtClean="0"/>
          </a:p>
        </p:txBody>
      </p:sp>
      <p:pic>
        <p:nvPicPr>
          <p:cNvPr id="14340" name="3 Imagen" descr="PLANTILLA FINAL FRANJA NARANJA C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808973" y="258060"/>
            <a:ext cx="752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DE CONTRATACIÓN</a:t>
            </a:r>
          </a:p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#3</a:t>
            </a:r>
          </a:p>
          <a:p>
            <a:pPr marL="742950" indent="-742950" algn="ctr">
              <a:buAutoNum type="arabicPeriod"/>
            </a:pPr>
            <a:endParaRPr lang="es-CO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18252" y="1412776"/>
            <a:ext cx="44537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Certificado de calidad no acorde con el objeto a contratar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Clasificación en RUP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Criterios de desempate que limitan la pluralidad de oferentes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Falta claridad en documentos y requisitos jurídicos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Inadecuada medición de la capacidad de contratación.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Inadecuada medición de la capacidad residual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Inconsistente solicitud y calificación de formación profesional con relación al objeto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Matriz de riesgos. Inadecuada tipificación y asignación  de los riegos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No correspondencia entre alcance y anticipo y/o forma de pago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4680368" y="1412776"/>
            <a:ext cx="43559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Plazo insuficiente o mal calculado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Presupuesto insuficiente o mal calculado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Requisitos financieros que no consultan el mercado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Subjetividad en evaluación metodológica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Tiempo de preparación de la oferta: insuficiente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Tipo de experiencia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Especificaciones técnicas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/>
              <a:t>Factor de calidad. Mayor alcance de obra ofrecido y/o disparidad de criterios a aplicar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Otorga puntaje a quien no solicite anticipo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No se aplica correctamente la fórmula de reajuste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dirty="0" smtClean="0"/>
              <a:t>Otros</a:t>
            </a:r>
          </a:p>
          <a:p>
            <a:endParaRPr lang="es-CO" dirty="0"/>
          </a:p>
        </p:txBody>
      </p:sp>
      <p:sp>
        <p:nvSpPr>
          <p:cNvPr id="10" name="CuadroTexto 9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48278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smtClean="0"/>
          </a:p>
        </p:txBody>
      </p:sp>
      <p:pic>
        <p:nvPicPr>
          <p:cNvPr id="14340" name="3 Imagen" descr="PLANTILLA FINAL FRANJA NARANJA C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47713" y="258060"/>
            <a:ext cx="752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DE CONTRATACIÓN</a:t>
            </a:r>
          </a:p>
          <a:p>
            <a:pPr algn="ctr"/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#3</a:t>
            </a:r>
          </a:p>
          <a:p>
            <a:pPr marL="742950" indent="-742950" algn="ctr">
              <a:buAutoNum type="arabicPeriod"/>
            </a:pPr>
            <a:endParaRPr lang="es-CO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45142" y="2012386"/>
            <a:ext cx="4355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 FINANCIEROS</a:t>
            </a:r>
          </a:p>
          <a:p>
            <a:pPr algn="ctr"/>
            <a:endParaRPr lang="es-CO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CO" dirty="0" smtClean="0"/>
              <a:t>Capital de trabajo</a:t>
            </a:r>
          </a:p>
          <a:p>
            <a:pPr algn="ctr"/>
            <a:r>
              <a:rPr lang="es-CO" dirty="0" smtClean="0"/>
              <a:t>Capital real</a:t>
            </a:r>
          </a:p>
          <a:p>
            <a:pPr algn="ctr"/>
            <a:r>
              <a:rPr lang="es-CO" dirty="0" smtClean="0"/>
              <a:t>Crecimiento EBITDA</a:t>
            </a:r>
          </a:p>
          <a:p>
            <a:pPr algn="ctr"/>
            <a:r>
              <a:rPr lang="es-CO" dirty="0" smtClean="0"/>
              <a:t>EBITDA</a:t>
            </a:r>
          </a:p>
          <a:p>
            <a:pPr algn="ctr"/>
            <a:r>
              <a:rPr lang="es-CO" dirty="0" smtClean="0"/>
              <a:t>Exigencia cupo de crédito</a:t>
            </a:r>
          </a:p>
          <a:p>
            <a:pPr algn="ctr"/>
            <a:r>
              <a:rPr lang="es-CO" dirty="0" smtClean="0"/>
              <a:t>Factor multiplicador</a:t>
            </a:r>
          </a:p>
          <a:p>
            <a:pPr algn="ctr"/>
            <a:r>
              <a:rPr lang="es-CO" dirty="0" smtClean="0"/>
              <a:t>Liquidez</a:t>
            </a:r>
          </a:p>
          <a:p>
            <a:pPr algn="ctr"/>
            <a:r>
              <a:rPr lang="es-CO" dirty="0" smtClean="0"/>
              <a:t>Nivel de endeudamiento</a:t>
            </a:r>
          </a:p>
          <a:p>
            <a:pPr algn="ctr"/>
            <a:r>
              <a:rPr lang="es-CO" dirty="0" smtClean="0"/>
              <a:t>Patrimonio</a:t>
            </a:r>
          </a:p>
          <a:p>
            <a:pPr algn="ctr"/>
            <a:r>
              <a:rPr lang="es-CO" dirty="0" smtClean="0"/>
              <a:t>Indicador de riesgo</a:t>
            </a:r>
          </a:p>
          <a:p>
            <a:pPr algn="ctr"/>
            <a:r>
              <a:rPr lang="es-CO" dirty="0" smtClean="0"/>
              <a:t>Saturación</a:t>
            </a:r>
          </a:p>
          <a:p>
            <a:pPr algn="ctr"/>
            <a:r>
              <a:rPr lang="es-CO" dirty="0" smtClean="0"/>
              <a:t>Otros</a:t>
            </a:r>
            <a:endParaRPr lang="es-CO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510740" y="2019491"/>
            <a:ext cx="43559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 DE EXPERIENCIA</a:t>
            </a:r>
          </a:p>
          <a:p>
            <a:pPr algn="ctr"/>
            <a:endParaRPr lang="es-CO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CO" dirty="0" smtClean="0"/>
              <a:t>Acreditación por mayor facturación</a:t>
            </a:r>
          </a:p>
          <a:p>
            <a:pPr algn="ctr"/>
            <a:r>
              <a:rPr lang="es-CO" dirty="0" smtClean="0"/>
              <a:t>Limitación en años</a:t>
            </a:r>
          </a:p>
          <a:p>
            <a:pPr algn="ctr"/>
            <a:r>
              <a:rPr lang="es-CO" dirty="0" smtClean="0"/>
              <a:t>Desproporcionalidad con relación al objeto a contratar</a:t>
            </a:r>
          </a:p>
          <a:p>
            <a:pPr algn="ctr"/>
            <a:r>
              <a:rPr lang="es-CO" dirty="0" smtClean="0"/>
              <a:t>Subcontratos no válidos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20538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ES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CO" dirty="0" smtClean="0"/>
          </a:p>
        </p:txBody>
      </p:sp>
      <p:pic>
        <p:nvPicPr>
          <p:cNvPr id="14340" name="3 Imagen" descr="PLANTILLA FINAL FRANJA NARANJA C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6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829829" y="2276872"/>
            <a:ext cx="752605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</a:t>
            </a:r>
          </a:p>
          <a:p>
            <a:pPr algn="ctr"/>
            <a:r>
              <a:rPr lang="es-CO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2013</a:t>
            </a:r>
          </a:p>
          <a:p>
            <a:pPr algn="ctr"/>
            <a:endParaRPr lang="es-CO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532440" y="6597352"/>
            <a:ext cx="376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b="1" dirty="0" smtClean="0"/>
              <a:t>8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222963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2322</TotalTime>
  <Words>1027</Words>
  <Application>Microsoft Office PowerPoint</Application>
  <PresentationFormat>Presentación en pantalla (4:3)</PresentationFormat>
  <Paragraphs>337</Paragraphs>
  <Slides>28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Tema de Office</vt:lpstr>
      <vt:lpstr>OBSERVATORIO DE CONTRATACIÓN RESULTADOS 2013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RESULTADOS</vt:lpstr>
      <vt:lpstr>Presentación de PowerPoint</vt:lpstr>
      <vt:lpstr>RESULTADOS – COMPOSICIÓN SECTORES</vt:lpstr>
      <vt:lpstr>Presentación de PowerPoint</vt:lpstr>
      <vt:lpstr>RESULTADOS - LICITACIÓN PÚBLICA  </vt:lpstr>
      <vt:lpstr>RESULTADOS - LICITACIÓN PÚBLICA  </vt:lpstr>
      <vt:lpstr>RESULTADOS – CONCURSO DE MÉRITOS </vt:lpstr>
      <vt:lpstr>RESULTADOS – CONCURSO DE MÉRITOS </vt:lpstr>
      <vt:lpstr>RESULTADOS – ADQUISICIÓN DE MAQUINARIA </vt:lpstr>
      <vt:lpstr>RESULTADOS – ADQUISICIÓN DE MAQUINARIA </vt:lpstr>
      <vt:lpstr>Presentación de PowerPoint</vt:lpstr>
      <vt:lpstr>RESULTADOS - TOTAL</vt:lpstr>
      <vt:lpstr>RESULTADOS – REQUISITOS FINANCIEROS</vt:lpstr>
      <vt:lpstr>RESULTADOS – TIPOS DE EXPERIENCIA</vt:lpstr>
      <vt:lpstr>Presentación de PowerPoint</vt:lpstr>
      <vt:lpstr>RESULTADOS </vt:lpstr>
      <vt:lpstr>RESULTADOS </vt:lpstr>
      <vt:lpstr>RESULTADOS 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117</cp:revision>
  <cp:lastPrinted>2014-02-10T20:45:00Z</cp:lastPrinted>
  <dcterms:created xsi:type="dcterms:W3CDTF">2013-12-04T19:49:20Z</dcterms:created>
  <dcterms:modified xsi:type="dcterms:W3CDTF">2014-03-19T22:27:48Z</dcterms:modified>
</cp:coreProperties>
</file>