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FDFD777-8640-4553-99E6-020887F1A565}" type="datetimeFigureOut">
              <a:rPr lang="es-CO" smtClean="0"/>
              <a:t>03/03/2014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B1B4E5B-8392-45CD-AC40-C124E1C876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4640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067A1-E36B-411C-8C3E-36A5D7F76A2A}" type="slidenum">
              <a:rPr lang="es-CO" smtClean="0"/>
              <a:t>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451886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dirty="0" smtClean="0"/>
          </a:p>
        </p:txBody>
      </p:sp>
      <p:sp>
        <p:nvSpPr>
          <p:cNvPr id="327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DA531D6-9D80-4645-9F60-341E9F783DB8}" type="slidenum">
              <a:rPr lang="es-CO" smtClean="0"/>
              <a:pPr>
                <a:defRPr/>
              </a:pPr>
              <a:t>11</a:t>
            </a:fld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3035719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2169604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s-CO" smtClean="0"/>
          </a:p>
        </p:txBody>
      </p:sp>
    </p:spTree>
    <p:extLst>
      <p:ext uri="{BB962C8B-B14F-4D97-AF65-F5344CB8AC3E}">
        <p14:creationId xmlns:p14="http://schemas.microsoft.com/office/powerpoint/2010/main" val="2355686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s-CO" smtClean="0"/>
          </a:p>
        </p:txBody>
      </p:sp>
    </p:spTree>
    <p:extLst>
      <p:ext uri="{BB962C8B-B14F-4D97-AF65-F5344CB8AC3E}">
        <p14:creationId xmlns:p14="http://schemas.microsoft.com/office/powerpoint/2010/main" val="790191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s-CO" smtClean="0"/>
          </a:p>
        </p:txBody>
      </p:sp>
    </p:spTree>
    <p:extLst>
      <p:ext uri="{BB962C8B-B14F-4D97-AF65-F5344CB8AC3E}">
        <p14:creationId xmlns:p14="http://schemas.microsoft.com/office/powerpoint/2010/main" val="790191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s-CO" smtClean="0"/>
          </a:p>
        </p:txBody>
      </p:sp>
    </p:spTree>
    <p:extLst>
      <p:ext uri="{BB962C8B-B14F-4D97-AF65-F5344CB8AC3E}">
        <p14:creationId xmlns:p14="http://schemas.microsoft.com/office/powerpoint/2010/main" val="171559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CO" smtClean="0"/>
          </a:p>
        </p:txBody>
      </p:sp>
    </p:spTree>
    <p:extLst>
      <p:ext uri="{BB962C8B-B14F-4D97-AF65-F5344CB8AC3E}">
        <p14:creationId xmlns:p14="http://schemas.microsoft.com/office/powerpoint/2010/main" val="237413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s-CO" smtClean="0"/>
          </a:p>
        </p:txBody>
      </p:sp>
    </p:spTree>
    <p:extLst>
      <p:ext uri="{BB962C8B-B14F-4D97-AF65-F5344CB8AC3E}">
        <p14:creationId xmlns:p14="http://schemas.microsoft.com/office/powerpoint/2010/main" val="186317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s-CO" smtClean="0"/>
          </a:p>
        </p:txBody>
      </p:sp>
    </p:spTree>
    <p:extLst>
      <p:ext uri="{BB962C8B-B14F-4D97-AF65-F5344CB8AC3E}">
        <p14:creationId xmlns:p14="http://schemas.microsoft.com/office/powerpoint/2010/main" val="186317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EFC27-6E71-4E8F-A20B-C79B45AE95C1}" type="datetimeFigureOut">
              <a:rPr lang="es-CO" smtClean="0"/>
              <a:t>03/03/2014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8964-51BF-4872-B039-C63D44F61F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575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EFC27-6E71-4E8F-A20B-C79B45AE95C1}" type="datetimeFigureOut">
              <a:rPr lang="es-CO" smtClean="0"/>
              <a:t>03/03/2014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8964-51BF-4872-B039-C63D44F61F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833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EFC27-6E71-4E8F-A20B-C79B45AE95C1}" type="datetimeFigureOut">
              <a:rPr lang="es-CO" smtClean="0"/>
              <a:t>03/03/2014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8964-51BF-4872-B039-C63D44F61F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251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EFC27-6E71-4E8F-A20B-C79B45AE95C1}" type="datetimeFigureOut">
              <a:rPr lang="es-CO" smtClean="0"/>
              <a:t>03/03/2014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8964-51BF-4872-B039-C63D44F61F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9250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EFC27-6E71-4E8F-A20B-C79B45AE95C1}" type="datetimeFigureOut">
              <a:rPr lang="es-CO" smtClean="0"/>
              <a:t>03/03/2014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8964-51BF-4872-B039-C63D44F61F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4259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EFC27-6E71-4E8F-A20B-C79B45AE95C1}" type="datetimeFigureOut">
              <a:rPr lang="es-CO" smtClean="0"/>
              <a:t>03/03/2014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8964-51BF-4872-B039-C63D44F61F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5044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EFC27-6E71-4E8F-A20B-C79B45AE95C1}" type="datetimeFigureOut">
              <a:rPr lang="es-CO" smtClean="0"/>
              <a:t>03/03/2014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8964-51BF-4872-B039-C63D44F61F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48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EFC27-6E71-4E8F-A20B-C79B45AE95C1}" type="datetimeFigureOut">
              <a:rPr lang="es-CO" smtClean="0"/>
              <a:t>03/03/2014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8964-51BF-4872-B039-C63D44F61F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1825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EFC27-6E71-4E8F-A20B-C79B45AE95C1}" type="datetimeFigureOut">
              <a:rPr lang="es-CO" smtClean="0"/>
              <a:t>03/03/2014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8964-51BF-4872-B039-C63D44F61F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0010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EFC27-6E71-4E8F-A20B-C79B45AE95C1}" type="datetimeFigureOut">
              <a:rPr lang="es-CO" smtClean="0"/>
              <a:t>03/03/2014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8964-51BF-4872-B039-C63D44F61F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6212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EFC27-6E71-4E8F-A20B-C79B45AE95C1}" type="datetimeFigureOut">
              <a:rPr lang="es-CO" smtClean="0"/>
              <a:t>03/03/2014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8964-51BF-4872-B039-C63D44F61F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871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EFC27-6E71-4E8F-A20B-C79B45AE95C1}" type="datetimeFigureOut">
              <a:rPr lang="es-CO" smtClean="0"/>
              <a:t>03/03/2014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48964-51BF-4872-B039-C63D44F61F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5621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raestructura.org.co/observatoriocontractual.ph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raestructura.org.co/observatoriocontractual.ph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raestructura.org.co/observatoriocontractual.ph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todologistica.files.wordpress.com/2012/03/cartagen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12" y="547381"/>
            <a:ext cx="2359741" cy="1573764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/>
        </p:spPr>
      </p:pic>
      <p:sp>
        <p:nvSpPr>
          <p:cNvPr id="9" name="1 Título"/>
          <p:cNvSpPr>
            <a:spLocks noGrp="1"/>
          </p:cNvSpPr>
          <p:nvPr>
            <p:ph type="ctrTitle"/>
          </p:nvPr>
        </p:nvSpPr>
        <p:spPr>
          <a:xfrm>
            <a:off x="1142976" y="3831183"/>
            <a:ext cx="7772400" cy="1470025"/>
          </a:xfrm>
        </p:spPr>
        <p:txBody>
          <a:bodyPr>
            <a:noAutofit/>
          </a:bodyPr>
          <a:lstStyle/>
          <a:p>
            <a:pPr algn="r"/>
            <a:r>
              <a:rPr lang="es-CO" sz="3200" b="1" cap="small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OBSERVATORIO DE CONTRATACIÓN</a:t>
            </a:r>
            <a:br>
              <a:rPr lang="es-CO" sz="3200" b="1" cap="small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sz="3200" b="1" cap="small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(Instructivo)</a:t>
            </a:r>
            <a:endParaRPr lang="es-CO" sz="3200" b="1" cap="small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2008" y="5829615"/>
            <a:ext cx="683568" cy="5517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9" descr="C:\Users\Usuario\Pictures\cc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902" y="5566679"/>
            <a:ext cx="3129375" cy="886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img.absolut-colombia.com/wp-content/uploads/2009/02/autopista-cafe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10" b="9237"/>
          <a:stretch/>
        </p:blipFill>
        <p:spPr bwMode="auto">
          <a:xfrm>
            <a:off x="2529302" y="547381"/>
            <a:ext cx="2619550" cy="1582035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2.google.com/images?q=tbn:ANd9GcSVXYOKApPXbD5K9SxWBN1mo9hPF6T-xG77JT7pzFK_Be44axdM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590" y="547381"/>
            <a:ext cx="2268000" cy="1620733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lavozdeyopalam.com/thumbnail.php?file=T__nelboqueron_614987150.jpg&amp;size=article_mediu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59550"/>
            <a:ext cx="2423940" cy="1798900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t3.gstatic.com/images?q=tbn:ANd9GcSXPtPteAcPHLA2PF-y4uFJrJzLRThbVtw1gnbalnU6ZrV-LanWFVxsHEZmlA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17"/>
          <a:stretch/>
        </p:blipFill>
        <p:spPr bwMode="auto">
          <a:xfrm>
            <a:off x="179512" y="3787741"/>
            <a:ext cx="2423940" cy="1566633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cpampa.com/web/mpa/wp-content/uploads/Ferrocarril-carbonifero.jp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7527"/>
          <a:stretch/>
        </p:blipFill>
        <p:spPr bwMode="auto">
          <a:xfrm>
            <a:off x="2529302" y="2085362"/>
            <a:ext cx="2626460" cy="1918403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23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Imagen" descr="PLANTILLA FINAL FRANJA NARANJA CC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-27384"/>
            <a:ext cx="9180512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uadroTexto 10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/>
              <a:t>9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12208" y="1556792"/>
            <a:ext cx="40324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</a:rPr>
              <a:t>REQUISITOS FINANCIEROS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CO" sz="2400" dirty="0" smtClean="0"/>
              <a:t>Capital de trabajo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CO" sz="2400" dirty="0" smtClean="0"/>
              <a:t>Índice de liquidez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CO" sz="2400" dirty="0" smtClean="0"/>
              <a:t>Índice de endeudamiento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CO" sz="2400" dirty="0" smtClean="0"/>
              <a:t>Razón de cobertura de intereses</a:t>
            </a:r>
            <a:endParaRPr lang="es-CO" sz="2400" dirty="0"/>
          </a:p>
          <a:p>
            <a:pPr marL="342900" indent="-342900">
              <a:buFont typeface="Arial" pitchFamily="34" charset="0"/>
              <a:buChar char="•"/>
            </a:pPr>
            <a:endParaRPr lang="es-CO" sz="2400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44905" y="4240001"/>
            <a:ext cx="41670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</a:rPr>
              <a:t>REQUISITOS  DE ORGANIZACIÓN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CO" sz="2400" dirty="0" smtClean="0"/>
              <a:t>Rentabilidad sobre patrimonio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CO" sz="2400" dirty="0" smtClean="0"/>
              <a:t>Rentabilidad sobre activo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03933" y="2076480"/>
            <a:ext cx="416705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</a:rPr>
              <a:t>TIPOS DE EXPERIENCIA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CO" sz="2400" dirty="0" smtClean="0"/>
              <a:t>Limitación de tiempo para acreditar contratos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CO" sz="2400" dirty="0" smtClean="0"/>
              <a:t>No proporcionalidad con el objeto a contratar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CO" sz="2400" dirty="0" smtClean="0"/>
              <a:t>Solicitud de cantidad de obra específica</a:t>
            </a:r>
            <a:endParaRPr lang="es-CO" sz="2400" dirty="0"/>
          </a:p>
          <a:p>
            <a:pPr marL="342900" indent="-342900">
              <a:buFont typeface="Arial" pitchFamily="34" charset="0"/>
              <a:buChar char="•"/>
            </a:pPr>
            <a:endParaRPr lang="es-CO" sz="2400" dirty="0" smtClean="0"/>
          </a:p>
        </p:txBody>
      </p:sp>
      <p:sp>
        <p:nvSpPr>
          <p:cNvPr id="12" name="11 CuadroTexto"/>
          <p:cNvSpPr txBox="1"/>
          <p:nvPr/>
        </p:nvSpPr>
        <p:spPr>
          <a:xfrm>
            <a:off x="747713" y="258060"/>
            <a:ext cx="7526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OBSERVATORIO CONTRACTUAL</a:t>
            </a:r>
          </a:p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#4</a:t>
            </a:r>
          </a:p>
          <a:p>
            <a:pPr marL="742950" indent="-742950" algn="ctr">
              <a:buAutoNum type="arabicPeriod"/>
            </a:pPr>
            <a:endParaRPr lang="es-CO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038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6627" name="2 CuadroTexto"/>
          <p:cNvSpPr txBox="1">
            <a:spLocks noChangeArrowheads="1"/>
          </p:cNvSpPr>
          <p:nvPr/>
        </p:nvSpPr>
        <p:spPr bwMode="auto">
          <a:xfrm>
            <a:off x="2700338" y="2196265"/>
            <a:ext cx="40862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s-MX" sz="66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GRACIAS</a:t>
            </a:r>
            <a:endParaRPr lang="es-CO" sz="66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3416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3 Imagen" descr="PLANTILLA FINAL FRANJA NARANJA C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8051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18 Grupo"/>
          <p:cNvGrpSpPr>
            <a:grpSpLocks/>
          </p:cNvGrpSpPr>
          <p:nvPr/>
        </p:nvGrpSpPr>
        <p:grpSpPr bwMode="auto">
          <a:xfrm>
            <a:off x="0" y="1182518"/>
            <a:ext cx="2284740" cy="2246482"/>
            <a:chOff x="3406315" y="235963"/>
            <a:chExt cx="2099830" cy="2099830"/>
          </a:xfrm>
        </p:grpSpPr>
        <p:sp>
          <p:nvSpPr>
            <p:cNvPr id="20" name=" 3"/>
            <p:cNvSpPr/>
            <p:nvPr/>
          </p:nvSpPr>
          <p:spPr>
            <a:xfrm rot="20700000">
              <a:off x="3406315" y="235963"/>
              <a:ext cx="2099830" cy="2099830"/>
            </a:xfrm>
            <a:prstGeom prst="gear6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 4"/>
            <p:cNvSpPr/>
            <p:nvPr/>
          </p:nvSpPr>
          <p:spPr>
            <a:xfrm>
              <a:off x="3796760" y="662913"/>
              <a:ext cx="1287197" cy="11808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1600" b="1" dirty="0" smtClean="0">
                  <a:solidFill>
                    <a:schemeClr val="accent1">
                      <a:lumMod val="75000"/>
                    </a:schemeClr>
                  </a:solidFill>
                  <a:latin typeface="+mj-lt"/>
                  <a:cs typeface="Arial" pitchFamily="34" charset="0"/>
                </a:rPr>
                <a:t>Boletín ContrataCCIon</a:t>
              </a:r>
              <a:endParaRPr lang="es-CO" sz="7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4" name="Grupo 3"/>
          <p:cNvGrpSpPr/>
          <p:nvPr/>
        </p:nvGrpSpPr>
        <p:grpSpPr>
          <a:xfrm>
            <a:off x="4448347" y="2902613"/>
            <a:ext cx="2214563" cy="2214562"/>
            <a:chOff x="4448347" y="2902613"/>
            <a:chExt cx="2214563" cy="2214562"/>
          </a:xfrm>
        </p:grpSpPr>
        <p:sp>
          <p:nvSpPr>
            <p:cNvPr id="28" name=" 3"/>
            <p:cNvSpPr/>
            <p:nvPr/>
          </p:nvSpPr>
          <p:spPr bwMode="auto">
            <a:xfrm>
              <a:off x="4448347" y="2902613"/>
              <a:ext cx="2214563" cy="2214562"/>
            </a:xfrm>
            <a:prstGeom prst="gear6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29" name=" 4"/>
            <p:cNvSpPr/>
            <p:nvPr/>
          </p:nvSpPr>
          <p:spPr bwMode="auto">
            <a:xfrm>
              <a:off x="4948410" y="3474113"/>
              <a:ext cx="1274762" cy="104616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16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Comunicación </a:t>
              </a:r>
              <a:r>
                <a:rPr lang="es-CO" sz="1600" b="1" dirty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a</a:t>
              </a:r>
              <a:r>
                <a:rPr lang="es-CO" sz="16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 las distintas </a:t>
              </a:r>
              <a:r>
                <a:rPr lang="es-CO" sz="1600" b="1" dirty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Entidades Contratantes</a:t>
              </a:r>
              <a:endParaRPr lang="es-CO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29 Grupo"/>
          <p:cNvGrpSpPr/>
          <p:nvPr/>
        </p:nvGrpSpPr>
        <p:grpSpPr>
          <a:xfrm>
            <a:off x="6505761" y="1401402"/>
            <a:ext cx="2286016" cy="2214578"/>
            <a:chOff x="2098491" y="1714504"/>
            <a:chExt cx="2143130" cy="2143130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1" name=" 3"/>
            <p:cNvSpPr/>
            <p:nvPr/>
          </p:nvSpPr>
          <p:spPr>
            <a:xfrm>
              <a:off x="2098491" y="1714504"/>
              <a:ext cx="2143130" cy="2143130"/>
            </a:xfrm>
            <a:prstGeom prst="gear6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 4"/>
            <p:cNvSpPr/>
            <p:nvPr/>
          </p:nvSpPr>
          <p:spPr>
            <a:xfrm>
              <a:off x="2638029" y="2257306"/>
              <a:ext cx="1064054" cy="105752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16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Trazabilidad de los procesos</a:t>
              </a:r>
              <a:endParaRPr lang="es-CO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35 Grupo"/>
          <p:cNvGrpSpPr/>
          <p:nvPr/>
        </p:nvGrpSpPr>
        <p:grpSpPr>
          <a:xfrm rot="232099">
            <a:off x="6424053" y="4145735"/>
            <a:ext cx="2297091" cy="2171534"/>
            <a:chOff x="3406315" y="235963"/>
            <a:chExt cx="2099830" cy="209983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7" name=" 3"/>
            <p:cNvSpPr/>
            <p:nvPr/>
          </p:nvSpPr>
          <p:spPr>
            <a:xfrm rot="20700000">
              <a:off x="3406315" y="235963"/>
              <a:ext cx="2099830" cy="2099830"/>
            </a:xfrm>
            <a:prstGeom prst="gear6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 4"/>
            <p:cNvSpPr/>
            <p:nvPr/>
          </p:nvSpPr>
          <p:spPr>
            <a:xfrm rot="21367901">
              <a:off x="3954937" y="818065"/>
              <a:ext cx="1037896" cy="90750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1600" b="1" dirty="0" smtClean="0">
                  <a:solidFill>
                    <a:schemeClr val="accent1">
                      <a:lumMod val="75000"/>
                    </a:schemeClr>
                  </a:solidFill>
                  <a:latin typeface="+mj-lt"/>
                  <a:cs typeface="Arial" pitchFamily="34" charset="0"/>
                </a:rPr>
                <a:t>Calificación de las Entidades</a:t>
              </a:r>
              <a:endParaRPr lang="es-CO" sz="7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40" name=" 5"/>
          <p:cNvSpPr/>
          <p:nvPr/>
        </p:nvSpPr>
        <p:spPr>
          <a:xfrm rot="14288770">
            <a:off x="2601890" y="2274355"/>
            <a:ext cx="3078550" cy="3349979"/>
          </a:xfrm>
          <a:prstGeom prst="leftCircularArrow">
            <a:avLst>
              <a:gd name="adj1" fmla="val 6452"/>
              <a:gd name="adj2" fmla="val 429999"/>
              <a:gd name="adj3" fmla="val 10489124"/>
              <a:gd name="adj4" fmla="val 14837806"/>
              <a:gd name="adj5" fmla="val 7527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351" name="38 CuadroTexto"/>
          <p:cNvSpPr txBox="1">
            <a:spLocks noChangeArrowheads="1"/>
          </p:cNvSpPr>
          <p:nvPr/>
        </p:nvSpPr>
        <p:spPr bwMode="auto">
          <a:xfrm>
            <a:off x="3291259" y="5354632"/>
            <a:ext cx="192881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s-ES" sz="1400" b="1" dirty="0"/>
              <a:t>Matriz de Buenas </a:t>
            </a:r>
            <a:r>
              <a:rPr lang="es-ES" sz="1400" b="1" dirty="0" smtClean="0"/>
              <a:t>Prácticas de contratación</a:t>
            </a:r>
            <a:endParaRPr lang="es-ES" sz="14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0" y="352294"/>
            <a:ext cx="9180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OBSERVATORIO DE CONTRATACIÓN</a:t>
            </a:r>
            <a:endParaRPr lang="es-CO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7" name="35 Grupo"/>
          <p:cNvGrpSpPr/>
          <p:nvPr/>
        </p:nvGrpSpPr>
        <p:grpSpPr>
          <a:xfrm rot="232099">
            <a:off x="925694" y="4038035"/>
            <a:ext cx="2393653" cy="2394014"/>
            <a:chOff x="3406315" y="235963"/>
            <a:chExt cx="2099830" cy="209983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0" name=" 3"/>
            <p:cNvSpPr/>
            <p:nvPr/>
          </p:nvSpPr>
          <p:spPr>
            <a:xfrm rot="20700000">
              <a:off x="3406315" y="235963"/>
              <a:ext cx="2099830" cy="2099830"/>
            </a:xfrm>
            <a:prstGeom prst="gear6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 4"/>
            <p:cNvSpPr/>
            <p:nvPr/>
          </p:nvSpPr>
          <p:spPr>
            <a:xfrm rot="21367901">
              <a:off x="3853885" y="832123"/>
              <a:ext cx="1204688" cy="90750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1600" b="1" dirty="0" smtClean="0">
                  <a:solidFill>
                    <a:schemeClr val="accent1">
                      <a:lumMod val="75000"/>
                    </a:schemeClr>
                  </a:solidFill>
                  <a:latin typeface="+mj-lt"/>
                  <a:cs typeface="Arial" pitchFamily="34" charset="0"/>
                </a:rPr>
                <a:t>Ingreso de las observaciones en la herramienta</a:t>
              </a:r>
              <a:endParaRPr lang="es-CO" sz="7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39" name=" 5"/>
          <p:cNvSpPr/>
          <p:nvPr/>
        </p:nvSpPr>
        <p:spPr>
          <a:xfrm rot="19018050">
            <a:off x="705239" y="2590966"/>
            <a:ext cx="2504929" cy="2582601"/>
          </a:xfrm>
          <a:prstGeom prst="leftCircularArrow">
            <a:avLst>
              <a:gd name="adj1" fmla="val 6452"/>
              <a:gd name="adj2" fmla="val 429999"/>
              <a:gd name="adj3" fmla="val 10489124"/>
              <a:gd name="adj4" fmla="val 14837806"/>
              <a:gd name="adj5" fmla="val 7527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2" name="18 Grupo"/>
          <p:cNvGrpSpPr>
            <a:grpSpLocks/>
          </p:cNvGrpSpPr>
          <p:nvPr/>
        </p:nvGrpSpPr>
        <p:grpSpPr bwMode="auto">
          <a:xfrm>
            <a:off x="2536531" y="1229542"/>
            <a:ext cx="2336274" cy="2261883"/>
            <a:chOff x="3406315" y="235963"/>
            <a:chExt cx="2099830" cy="2099830"/>
          </a:xfrm>
        </p:grpSpPr>
        <p:sp>
          <p:nvSpPr>
            <p:cNvPr id="43" name=" 3"/>
            <p:cNvSpPr/>
            <p:nvPr/>
          </p:nvSpPr>
          <p:spPr>
            <a:xfrm rot="20700000">
              <a:off x="3406315" y="235963"/>
              <a:ext cx="2099830" cy="2099830"/>
            </a:xfrm>
            <a:prstGeom prst="gear6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 4"/>
            <p:cNvSpPr/>
            <p:nvPr/>
          </p:nvSpPr>
          <p:spPr>
            <a:xfrm>
              <a:off x="3837448" y="652365"/>
              <a:ext cx="1287197" cy="11808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1600" b="1" dirty="0" smtClean="0">
                  <a:solidFill>
                    <a:schemeClr val="accent1">
                      <a:lumMod val="75000"/>
                    </a:schemeClr>
                  </a:solidFill>
                  <a:latin typeface="+mj-lt"/>
                  <a:cs typeface="Arial" pitchFamily="34" charset="0"/>
                </a:rPr>
                <a:t>Revisión de los procesos de contratación más representativos</a:t>
              </a:r>
              <a:endParaRPr lang="es-CO" sz="7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9" name="8 CuadroTexto"/>
          <p:cNvSpPr txBox="1"/>
          <p:nvPr/>
        </p:nvSpPr>
        <p:spPr>
          <a:xfrm>
            <a:off x="2283625" y="2044575"/>
            <a:ext cx="344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ó</a:t>
            </a:r>
            <a:endParaRPr lang="es-CO" dirty="0"/>
          </a:p>
        </p:txBody>
      </p:sp>
      <p:sp>
        <p:nvSpPr>
          <p:cNvPr id="34" name="33 Flecha circular"/>
          <p:cNvSpPr/>
          <p:nvPr/>
        </p:nvSpPr>
        <p:spPr>
          <a:xfrm rot="10800000">
            <a:off x="223903" y="2012371"/>
            <a:ext cx="3533445" cy="3222672"/>
          </a:xfrm>
          <a:prstGeom prst="circularArrow">
            <a:avLst>
              <a:gd name="adj1" fmla="val 5984"/>
              <a:gd name="adj2" fmla="val 394124"/>
              <a:gd name="adj3" fmla="val 13313824"/>
              <a:gd name="adj4" fmla="val 10090032"/>
              <a:gd name="adj5" fmla="val 5635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7" name="46 Flecha circular"/>
          <p:cNvSpPr/>
          <p:nvPr/>
        </p:nvSpPr>
        <p:spPr>
          <a:xfrm rot="1739252">
            <a:off x="5143648" y="1607583"/>
            <a:ext cx="3875246" cy="3340170"/>
          </a:xfrm>
          <a:prstGeom prst="circularArrow">
            <a:avLst>
              <a:gd name="adj1" fmla="val 5984"/>
              <a:gd name="adj2" fmla="val 394124"/>
              <a:gd name="adj3" fmla="val 13313824"/>
              <a:gd name="adj4" fmla="val 10090032"/>
              <a:gd name="adj5" fmla="val 5635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8" name="47 Flecha circular"/>
          <p:cNvSpPr/>
          <p:nvPr/>
        </p:nvSpPr>
        <p:spPr>
          <a:xfrm rot="9836007">
            <a:off x="5502648" y="2270929"/>
            <a:ext cx="3533445" cy="3222672"/>
          </a:xfrm>
          <a:prstGeom prst="circularArrow">
            <a:avLst>
              <a:gd name="adj1" fmla="val 5984"/>
              <a:gd name="adj2" fmla="val 394124"/>
              <a:gd name="adj3" fmla="val 13313824"/>
              <a:gd name="adj4" fmla="val 10090032"/>
              <a:gd name="adj5" fmla="val 5635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CuadroTexto 4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1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292516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CO" smtClean="0"/>
          </a:p>
        </p:txBody>
      </p:sp>
      <p:pic>
        <p:nvPicPr>
          <p:cNvPr id="14340" name="3 Imagen" descr="PLANTILLA FINAL FRANJA NARANJA CCI.jpg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747713" y="260648"/>
            <a:ext cx="7526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OBSERVATORIO CONTRACTUAL</a:t>
            </a:r>
          </a:p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#1</a:t>
            </a:r>
          </a:p>
          <a:p>
            <a:pPr marL="742950" indent="-742950" algn="ctr">
              <a:buAutoNum type="arabicPeriod"/>
            </a:pPr>
            <a:endParaRPr lang="es-CO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/>
              <a:t>2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513" y="1412776"/>
            <a:ext cx="5185486" cy="4991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00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CO" smtClean="0"/>
          </a:p>
        </p:txBody>
      </p:sp>
      <p:pic>
        <p:nvPicPr>
          <p:cNvPr id="14340" name="3 Imagen" descr="PLANTILLA FINAL FRANJA NARANJA CCI.jpg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747713" y="260648"/>
            <a:ext cx="7526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OBSERVATORIO CONTRACTUAL</a:t>
            </a:r>
          </a:p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#1</a:t>
            </a:r>
          </a:p>
          <a:p>
            <a:pPr marL="742950" indent="-742950" algn="ctr">
              <a:buAutoNum type="arabicPeriod"/>
            </a:pPr>
            <a:endParaRPr lang="es-CO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51519" y="1484784"/>
            <a:ext cx="865764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SECTORES:</a:t>
            </a:r>
          </a:p>
          <a:p>
            <a:pPr algn="ctr"/>
            <a:endParaRPr lang="es-CO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INFRAESTRUCTURA DE TRANSPORTE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/>
              <a:t>INFRAESTRUCTURA DE AGUA POTABLE Y </a:t>
            </a:r>
            <a:r>
              <a:rPr lang="es-CO" dirty="0" smtClean="0"/>
              <a:t>SANEAMIENTO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/>
              <a:t>INFRAESTRUCTURA PARA </a:t>
            </a:r>
            <a:r>
              <a:rPr lang="es-CO" dirty="0" smtClean="0"/>
              <a:t>HIDROCARBUROS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INFRAESTRUCTURA </a:t>
            </a:r>
            <a:r>
              <a:rPr lang="es-CO" dirty="0"/>
              <a:t>PARA </a:t>
            </a:r>
            <a:r>
              <a:rPr lang="es-CO" dirty="0" smtClean="0"/>
              <a:t>MINAS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/>
              <a:t>INFRAESTRUCTURA PARA </a:t>
            </a:r>
            <a:r>
              <a:rPr lang="es-CO" dirty="0" smtClean="0"/>
              <a:t>ENERGÍA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/>
              <a:t>CONSTRUCCIÓN DE </a:t>
            </a:r>
            <a:r>
              <a:rPr lang="es-CO" dirty="0" smtClean="0"/>
              <a:t>EDIFICACIONES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/>
              <a:t>ADQUISICIÓN DE MAQUINARIA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3</a:t>
            </a:r>
            <a:endParaRPr lang="es-MX" sz="1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96381" y="4469249"/>
            <a:ext cx="773605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 SECTORES PARA INFRAESTRUCTURA DE TRANSPORTE:</a:t>
            </a:r>
          </a:p>
          <a:p>
            <a:pPr algn="ctr"/>
            <a:endParaRPr lang="es-CO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CARRETERAS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RED FÉRREA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PUERTOS</a:t>
            </a:r>
          </a:p>
          <a:p>
            <a:pPr marL="285750" indent="-285750">
              <a:buFont typeface="Arial" pitchFamily="34" charset="0"/>
              <a:buChar char="•"/>
            </a:pPr>
            <a:endParaRPr lang="es-CO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292080" y="4700081"/>
            <a:ext cx="43204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s-CO" dirty="0" smtClean="0"/>
          </a:p>
          <a:p>
            <a:pPr marL="285750" indent="-285750">
              <a:buFont typeface="Arial" pitchFamily="34" charset="0"/>
              <a:buChar char="•"/>
            </a:pPr>
            <a:endParaRPr lang="es-CO" dirty="0"/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AEROPUERTOS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FLUVIAL Y MARÍTIMO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SITM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6816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CO" smtClean="0"/>
          </a:p>
        </p:txBody>
      </p:sp>
      <p:pic>
        <p:nvPicPr>
          <p:cNvPr id="14340" name="3 Imagen" descr="PLANTILLA FINAL FRANJA NARANJA CCI.jpg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747713" y="260648"/>
            <a:ext cx="7526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OBSERVATORIO CONTRACTUAL</a:t>
            </a:r>
          </a:p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#1</a:t>
            </a:r>
          </a:p>
          <a:p>
            <a:pPr marL="742950" indent="-742950" algn="ctr">
              <a:buAutoNum type="arabicPeriod"/>
            </a:pPr>
            <a:endParaRPr lang="es-CO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23528" y="2055305"/>
            <a:ext cx="33924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MODALIDAD DE </a:t>
            </a:r>
          </a:p>
          <a:p>
            <a:r>
              <a:rPr lang="es-C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CONTRATACIÓN:</a:t>
            </a:r>
          </a:p>
          <a:p>
            <a:endParaRPr lang="es-CO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LICITACIÓN PÚBLICA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CONCURSO DE MÉRITOS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SUBASTA INVERSA</a:t>
            </a:r>
            <a:endParaRPr lang="es-CO" dirty="0"/>
          </a:p>
        </p:txBody>
      </p:sp>
      <p:sp>
        <p:nvSpPr>
          <p:cNvPr id="10" name="9 CuadroTexto"/>
          <p:cNvSpPr txBox="1"/>
          <p:nvPr/>
        </p:nvSpPr>
        <p:spPr>
          <a:xfrm>
            <a:off x="3499908" y="2027550"/>
            <a:ext cx="541727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 DE REQUISITO:</a:t>
            </a:r>
            <a:endParaRPr lang="es-CO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CO" dirty="0"/>
              <a:t>INFORMACIÓN </a:t>
            </a:r>
            <a:r>
              <a:rPr lang="es-CO" dirty="0" smtClean="0"/>
              <a:t>GENERAL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CO" dirty="0"/>
              <a:t>ELABORACIÓN DE LA PROPUESTA E IDENTIFICACIÓN DE LA </a:t>
            </a:r>
            <a:r>
              <a:rPr lang="es-CO" dirty="0" smtClean="0"/>
              <a:t>PROPUESTA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CO" dirty="0"/>
              <a:t>REQUISITOS HABILITANTES Y DE </a:t>
            </a:r>
            <a:r>
              <a:rPr lang="es-CO" dirty="0" smtClean="0"/>
              <a:t>VERIFICACIÓN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CO" dirty="0"/>
              <a:t>CRITERIOS DE COMPARABILIDAD Y CALIFICACIÓN DE LAS </a:t>
            </a:r>
            <a:r>
              <a:rPr lang="es-CO" dirty="0" smtClean="0"/>
              <a:t>PROPUESTAS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CO" dirty="0"/>
              <a:t>EVALUACIÓN, ORDEN DE ELEGIBILIDAD Y ADJUDICACIÓN DEL CONTRATO</a:t>
            </a:r>
            <a:endParaRPr lang="es-CO" dirty="0" smtClean="0"/>
          </a:p>
        </p:txBody>
      </p:sp>
      <p:sp>
        <p:nvSpPr>
          <p:cNvPr id="11" name="CuadroTexto 10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4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12890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CO" smtClean="0"/>
          </a:p>
        </p:txBody>
      </p:sp>
      <p:pic>
        <p:nvPicPr>
          <p:cNvPr id="14340" name="3 Imagen" descr="PLANTILLA FINAL FRANJA NARANJA C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747713" y="258060"/>
            <a:ext cx="7526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OBSERVATORIO CONTRACTUAL</a:t>
            </a:r>
          </a:p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#2</a:t>
            </a:r>
          </a:p>
          <a:p>
            <a:pPr marL="742950" indent="-742950" algn="ctr">
              <a:buAutoNum type="arabicPeriod"/>
            </a:pPr>
            <a:endParaRPr lang="es-CO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98964"/>
            <a:ext cx="8877300" cy="2667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5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317670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CO" smtClean="0"/>
          </a:p>
        </p:txBody>
      </p:sp>
      <p:pic>
        <p:nvPicPr>
          <p:cNvPr id="14340" name="3 Imagen" descr="PLANTILLA FINAL FRANJA NARANJA C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747713" y="258060"/>
            <a:ext cx="7526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OBSERVATORIO CONTRACTUAL</a:t>
            </a:r>
          </a:p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#2</a:t>
            </a:r>
          </a:p>
          <a:p>
            <a:pPr marL="742950" indent="-742950" algn="ctr">
              <a:buAutoNum type="arabicPeriod"/>
            </a:pPr>
            <a:endParaRPr lang="es-CO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143063" y="2172143"/>
            <a:ext cx="8786625" cy="2657154"/>
            <a:chOff x="143063" y="2172143"/>
            <a:chExt cx="8786625" cy="2657154"/>
          </a:xfrm>
        </p:grpSpPr>
        <p:pic>
          <p:nvPicPr>
            <p:cNvPr id="7173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713" y="2181347"/>
              <a:ext cx="8181975" cy="26479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76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063" y="2172143"/>
              <a:ext cx="604650" cy="26571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CuadroTexto 9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6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219251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CO" smtClean="0"/>
          </a:p>
        </p:txBody>
      </p:sp>
      <p:pic>
        <p:nvPicPr>
          <p:cNvPr id="14340" name="3 Imagen" descr="PLANTILLA FINAL FRANJA NARANJA C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747713" y="258060"/>
            <a:ext cx="7526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OBSERVATORIO CONTRACTUAL</a:t>
            </a:r>
          </a:p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#3</a:t>
            </a:r>
          </a:p>
          <a:p>
            <a:pPr marL="742950" indent="-742950" algn="ctr">
              <a:buAutoNum type="arabicPeriod"/>
            </a:pPr>
            <a:endParaRPr lang="es-CO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06955" y="1412775"/>
            <a:ext cx="44537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u="sng" dirty="0" smtClean="0">
                <a:solidFill>
                  <a:srgbClr val="FF0000"/>
                </a:solidFill>
              </a:rPr>
              <a:t>INFORMACIÓN GENERAL</a:t>
            </a:r>
          </a:p>
          <a:p>
            <a:pPr algn="just"/>
            <a:endParaRPr lang="es-CO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Objeto, presupuesto oficial, plazo y ubicación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Cronograma del proceso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Estimación, tipificación y asignación de riesgos</a:t>
            </a:r>
          </a:p>
          <a:p>
            <a:pPr algn="just"/>
            <a:endParaRPr lang="es-CO" dirty="0" smtClean="0">
              <a:solidFill>
                <a:srgbClr val="FF0000"/>
              </a:solidFill>
            </a:endParaRPr>
          </a:p>
          <a:p>
            <a:pPr algn="just"/>
            <a:r>
              <a:rPr lang="es-CO" u="sng" dirty="0" smtClean="0">
                <a:solidFill>
                  <a:srgbClr val="FF0000"/>
                </a:solidFill>
              </a:rPr>
              <a:t>ELABORACIÓN DE LA PROPUESTA E IDENTIFICACIÓN DE LA PROPUESTA</a:t>
            </a:r>
          </a:p>
          <a:p>
            <a:pPr algn="just"/>
            <a:endParaRPr lang="es-CO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Elaboración de la propuesta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Aspectos a considerar en el valor de la propuesta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Equipo de personal obligatorio mínimo para la ejecución del contrato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Plazo máximo para la presentación de propuestas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O" dirty="0" smtClean="0"/>
          </a:p>
          <a:p>
            <a:pPr algn="just"/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4948871" y="2012386"/>
            <a:ext cx="39602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u="sng" dirty="0" smtClean="0">
                <a:solidFill>
                  <a:srgbClr val="FF0000"/>
                </a:solidFill>
              </a:rPr>
              <a:t>REQUISITOS HABILITANTES Y DE VERIFICACIÓN</a:t>
            </a:r>
          </a:p>
          <a:p>
            <a:pPr algn="just"/>
            <a:endParaRPr lang="es-CO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Requisitos legales y administrativos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Certificado de inscripción en el registro único de proponentes – RUP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Requisitos de capacidad financiera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Requisitos de la capacidad residual para la contratación de obras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Capacidad de organización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Experiencia requerida para el proyecto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Otros</a:t>
            </a:r>
          </a:p>
          <a:p>
            <a:endParaRPr lang="es-CO" dirty="0"/>
          </a:p>
        </p:txBody>
      </p:sp>
      <p:sp>
        <p:nvSpPr>
          <p:cNvPr id="10" name="CuadroTexto 9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7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105890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CO" smtClean="0"/>
          </a:p>
        </p:txBody>
      </p:sp>
      <p:pic>
        <p:nvPicPr>
          <p:cNvPr id="14340" name="3 Imagen" descr="PLANTILLA FINAL FRANJA NARANJA C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747713" y="258060"/>
            <a:ext cx="7526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OBSERVATORIO CONTRACTUAL</a:t>
            </a:r>
          </a:p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#3</a:t>
            </a:r>
          </a:p>
          <a:p>
            <a:pPr marL="742950" indent="-742950" algn="ctr">
              <a:buAutoNum type="arabicPeriod"/>
            </a:pPr>
            <a:endParaRPr lang="es-CO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36508" y="2276872"/>
            <a:ext cx="44537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u="sng" dirty="0" smtClean="0">
                <a:solidFill>
                  <a:srgbClr val="FF0000"/>
                </a:solidFill>
              </a:rPr>
              <a:t>CRITERIOS DE COMPARABILIDAD Y CALIFICACIÓN DE LAS PROPUESTAS</a:t>
            </a:r>
          </a:p>
          <a:p>
            <a:pPr algn="just"/>
            <a:endParaRPr lang="es-CO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Apoyo a la Industria nacional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Certificado de </a:t>
            </a:r>
            <a:r>
              <a:rPr lang="es-CO" dirty="0" err="1" smtClean="0"/>
              <a:t>Mipymes</a:t>
            </a:r>
            <a:endParaRPr lang="es-CO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Propuesta económica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Calificación de la experiencia específica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Otorgamiento de puntaje por Factor de calidad</a:t>
            </a:r>
          </a:p>
          <a:p>
            <a:pPr algn="just"/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4941797" y="2276872"/>
            <a:ext cx="39602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u="sng" dirty="0" smtClean="0">
                <a:solidFill>
                  <a:srgbClr val="FF0000"/>
                </a:solidFill>
              </a:rPr>
              <a:t>EVALUACIÓN, ORDEN DE ELEGIBILIDAD Y ADJUDICACIÓN DEL CONTRATO</a:t>
            </a:r>
          </a:p>
          <a:p>
            <a:pPr algn="just"/>
            <a:endParaRPr lang="es-CO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Evaluación de la oferta (económica y/o técnica)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Criterios de desempate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Adjudicación del contrato</a:t>
            </a:r>
            <a:endParaRPr lang="es-CO" dirty="0"/>
          </a:p>
        </p:txBody>
      </p:sp>
      <p:sp>
        <p:nvSpPr>
          <p:cNvPr id="10" name="CuadroTexto 9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8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298537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399</Words>
  <Application>Microsoft Office PowerPoint</Application>
  <PresentationFormat>Presentación en pantalla (4:3)</PresentationFormat>
  <Paragraphs>123</Paragraphs>
  <Slides>11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OBSERVATORIO DE CONTRATACIÓN (Instructivo)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OBSERVATORIO DE CONTRATACIÓN</dc:title>
  <dc:creator>Usuario</dc:creator>
  <cp:lastModifiedBy>Usuario</cp:lastModifiedBy>
  <cp:revision>7</cp:revision>
  <cp:lastPrinted>2014-03-03T20:26:10Z</cp:lastPrinted>
  <dcterms:created xsi:type="dcterms:W3CDTF">2014-03-03T15:04:44Z</dcterms:created>
  <dcterms:modified xsi:type="dcterms:W3CDTF">2014-03-03T20:28:08Z</dcterms:modified>
</cp:coreProperties>
</file>